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1" r:id="rId5"/>
    <p:sldId id="260"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FFCCCC"/>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8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586D8-EED5-4563-89FC-E36290AB71B9}" type="datetimeFigureOut">
              <a:rPr lang="ru-RU" smtClean="0"/>
              <a:t>16.09.2024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71E46-98AE-4957-9CF3-375F850760A6}" type="slidenum">
              <a:rPr lang="ru-RU" smtClean="0"/>
              <a:t>‹#›</a:t>
            </a:fld>
            <a:endParaRPr lang="ru-RU"/>
          </a:p>
        </p:txBody>
      </p:sp>
    </p:spTree>
    <p:extLst>
      <p:ext uri="{BB962C8B-B14F-4D97-AF65-F5344CB8AC3E}">
        <p14:creationId xmlns:p14="http://schemas.microsoft.com/office/powerpoint/2010/main" val="193522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89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cfb7a3d157fbcc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cfb7a3d157fbcc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5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fb7a3d157fbcc3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fb7a3d157fbcc3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85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152352956d949e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152352956d949e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85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6680" y="2492896"/>
            <a:ext cx="7772400" cy="1470025"/>
          </a:xfrm>
          <a:solidFill>
            <a:srgbClr val="CCECFF"/>
          </a:solidFill>
          <a:ln>
            <a:solidFill>
              <a:schemeClr val="tx1"/>
            </a:solidFill>
          </a:ln>
          <a:scene3d>
            <a:camera prst="orthographicFront"/>
            <a:lightRig rig="threePt" dir="t"/>
          </a:scene3d>
          <a:sp3d>
            <a:bevelT/>
          </a:sp3d>
        </p:spPr>
        <p:txBody>
          <a:bodyPr>
            <a:normAutofit fontScale="90000"/>
          </a:bodyPr>
          <a:lstStyle/>
          <a:p>
            <a:br>
              <a:rPr lang="ru-RU" b="1" dirty="0">
                <a:latin typeface="Times New Roman" panose="02020603050405020304" pitchFamily="18" charset="0"/>
                <a:cs typeface="Times New Roman" panose="02020603050405020304" pitchFamily="18" charset="0"/>
              </a:rPr>
            </a:br>
            <a:r>
              <a:rPr lang="kk-KZ" sz="3600" b="1" dirty="0">
                <a:latin typeface="Times New Roman" pitchFamily="18" charset="0"/>
                <a:cs typeface="Times New Roman" pitchFamily="18" charset="0"/>
              </a:rPr>
              <a:t> Фармакогенетика пәні,  мақсаты,  міндеттері,  даму тарихы</a:t>
            </a:r>
            <a:endParaRPr lang="ru-RU" b="1" dirty="0">
              <a:latin typeface="Times New Roman" pitchFamily="18" charset="0"/>
              <a:ea typeface="Gungsuh" panose="02030600000101010101" pitchFamily="18" charset="-127"/>
              <a:cs typeface="Times New Roman" pitchFamily="18" charset="0"/>
            </a:endParaRPr>
          </a:p>
        </p:txBody>
      </p:sp>
    </p:spTree>
    <p:extLst>
      <p:ext uri="{BB962C8B-B14F-4D97-AF65-F5344CB8AC3E}">
        <p14:creationId xmlns:p14="http://schemas.microsoft.com/office/powerpoint/2010/main" val="177671715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8D568-86F0-4212-8086-6A28CEF37AB1}"/>
              </a:ext>
            </a:extLst>
          </p:cNvPr>
          <p:cNvSpPr>
            <a:spLocks noGrp="1"/>
          </p:cNvSpPr>
          <p:nvPr>
            <p:ph type="title"/>
          </p:nvPr>
        </p:nvSpPr>
        <p:spPr>
          <a:xfrm>
            <a:off x="457200" y="188640"/>
            <a:ext cx="8229600" cy="724942"/>
          </a:xfrm>
          <a:solidFill>
            <a:schemeClr val="bg1"/>
          </a:solidFill>
          <a:ln>
            <a:solidFill>
              <a:schemeClr val="tx1"/>
            </a:solidFill>
          </a:ln>
        </p:spPr>
        <p:txBody>
          <a:bodyPr>
            <a:noAutofit/>
          </a:bodyPr>
          <a:lstStyle/>
          <a:p>
            <a:r>
              <a:rPr lang="kk-KZ" sz="3600" b="1" dirty="0">
                <a:latin typeface="Times New Roman" pitchFamily="18" charset="0"/>
                <a:cs typeface="Times New Roman" pitchFamily="18" charset="0"/>
              </a:rPr>
              <a:t>3. Фармаконетиканың даму кезеңдері</a:t>
            </a:r>
            <a:endParaRPr lang="ru-RU" sz="3600" dirty="0"/>
          </a:p>
        </p:txBody>
      </p:sp>
      <p:sp>
        <p:nvSpPr>
          <p:cNvPr id="3" name="Объект 2">
            <a:extLst>
              <a:ext uri="{FF2B5EF4-FFF2-40B4-BE49-F238E27FC236}">
                <a16:creationId xmlns:a16="http://schemas.microsoft.com/office/drawing/2014/main" id="{EF364BDC-1B4C-4B79-87E8-EBEA981A039B}"/>
              </a:ext>
            </a:extLst>
          </p:cNvPr>
          <p:cNvSpPr>
            <a:spLocks noGrp="1"/>
          </p:cNvSpPr>
          <p:nvPr>
            <p:ph idx="1"/>
          </p:nvPr>
        </p:nvSpPr>
        <p:spPr>
          <a:xfrm>
            <a:off x="179512" y="1124744"/>
            <a:ext cx="8640960" cy="1396752"/>
          </a:xfrm>
          <a:solidFill>
            <a:srgbClr val="FFFFCC"/>
          </a:solidFill>
          <a:ln>
            <a:solidFill>
              <a:schemeClr val="tx1"/>
            </a:solidFill>
          </a:ln>
        </p:spPr>
        <p:txBody>
          <a:bodyPr>
            <a:normAutofit/>
          </a:bodyPr>
          <a:lstStyle/>
          <a:p>
            <a:pPr algn="just"/>
            <a:r>
              <a:rPr lang="ru-RU" sz="2000" dirty="0" err="1">
                <a:latin typeface="Times New Roman" panose="02020603050405020304" pitchFamily="18" charset="0"/>
                <a:cs typeface="Times New Roman" panose="02020603050405020304" pitchFamily="18" charset="0"/>
              </a:rPr>
              <a:t>Фармакогенетиканың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дербес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тарихы</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генетика</a:t>
            </a:r>
            <a:r>
              <a:rPr lang="ru-RU" sz="2000" dirty="0">
                <a:latin typeface="Times New Roman" panose="02020603050405020304" pitchFamily="18" charset="0"/>
                <a:cs typeface="Times New Roman" panose="02020603050405020304" pitchFamily="18" charset="0"/>
              </a:rPr>
              <a:t> мен </a:t>
            </a:r>
            <a:r>
              <a:rPr lang="ru-RU" sz="2000" b="1" dirty="0" err="1">
                <a:latin typeface="Times New Roman" panose="02020603050405020304" pitchFamily="18" charset="0"/>
                <a:cs typeface="Times New Roman" panose="02020603050405020304" pitchFamily="18" charset="0"/>
              </a:rPr>
              <a:t>адам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геномикасының</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клиникалық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фармакологияның</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дамуымен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тығыз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ажыратуға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0076636-5BC1-4A32-A9B1-ADD40F7526F5}"/>
              </a:ext>
            </a:extLst>
          </p:cNvPr>
          <p:cNvSpPr txBox="1"/>
          <p:nvPr/>
        </p:nvSpPr>
        <p:spPr>
          <a:xfrm>
            <a:off x="179512" y="3140968"/>
            <a:ext cx="2808312" cy="1631216"/>
          </a:xfrm>
          <a:prstGeom prst="rect">
            <a:avLst/>
          </a:prstGeom>
          <a:solidFill>
            <a:schemeClr val="accent1">
              <a:lumMod val="40000"/>
              <a:lumOff val="60000"/>
            </a:schemeClr>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 </a:t>
            </a:r>
            <a:r>
              <a:rPr lang="ru-RU" sz="2000" b="1" dirty="0" err="1">
                <a:latin typeface="Times New Roman" panose="02020603050405020304" pitchFamily="18" charset="0"/>
                <a:cs typeface="Times New Roman" panose="02020603050405020304" pitchFamily="18" charset="0"/>
              </a:rPr>
              <a:t>кезең</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алғышарттары</a:t>
            </a:r>
            <a:r>
              <a:rPr lang="ru-RU" sz="2000" dirty="0">
                <a:latin typeface="Times New Roman" panose="02020603050405020304" pitchFamily="18" charset="0"/>
                <a:cs typeface="Times New Roman" panose="02020603050405020304" pitchFamily="18" charset="0"/>
              </a:rPr>
              <a:t> (1880-1930 </a:t>
            </a:r>
            <a:r>
              <a:rPr lang="ru-RU" sz="2000" dirty="0" err="1">
                <a:latin typeface="Times New Roman" panose="02020603050405020304" pitchFamily="18" charset="0"/>
                <a:cs typeface="Times New Roman" panose="02020603050405020304" pitchFamily="18" charset="0"/>
              </a:rPr>
              <a:t>жылдар</a:t>
            </a:r>
            <a:r>
              <a:rPr lang="ru-RU"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B481DDB-0E2C-4733-A377-2A7DA811C281}"/>
              </a:ext>
            </a:extLst>
          </p:cNvPr>
          <p:cNvSpPr txBox="1"/>
          <p:nvPr/>
        </p:nvSpPr>
        <p:spPr>
          <a:xfrm>
            <a:off x="1871700" y="4611231"/>
            <a:ext cx="3672408" cy="2246769"/>
          </a:xfrm>
          <a:prstGeom prst="rect">
            <a:avLst/>
          </a:prstGeom>
          <a:solidFill>
            <a:srgbClr val="CCFFCC"/>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II </a:t>
            </a:r>
            <a:r>
              <a:rPr lang="ru-RU" sz="2000" b="1" dirty="0" err="1">
                <a:latin typeface="Times New Roman" panose="02020603050405020304" pitchFamily="18" charset="0"/>
                <a:cs typeface="Times New Roman" panose="02020603050405020304" pitchFamily="18" charset="0"/>
              </a:rPr>
              <a:t>кезең</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құбылыстардың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жинақталуы</a:t>
            </a:r>
            <a:r>
              <a:rPr lang="ru-RU" sz="2000" dirty="0">
                <a:latin typeface="Times New Roman" panose="02020603050405020304" pitchFamily="18" charset="0"/>
                <a:cs typeface="Times New Roman" panose="02020603050405020304" pitchFamily="18" charset="0"/>
              </a:rPr>
              <a:t> (1920-1960 </a:t>
            </a:r>
            <a:r>
              <a:rPr lang="ru-RU" sz="2000" dirty="0" err="1">
                <a:latin typeface="Times New Roman" panose="02020603050405020304" pitchFamily="18" charset="0"/>
                <a:cs typeface="Times New Roman" panose="02020603050405020304" pitchFamily="18" charset="0"/>
              </a:rPr>
              <a:t>жылдардың</a:t>
            </a:r>
            <a:r>
              <a:rPr lang="ru-RU" sz="2000" dirty="0">
                <a:latin typeface="Times New Roman" panose="02020603050405020304" pitchFamily="18" charset="0"/>
                <a:cs typeface="Times New Roman" panose="02020603050405020304" pitchFamily="18" charset="0"/>
              </a:rPr>
              <a:t> басы)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іргелі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қалыптасуы</a:t>
            </a:r>
            <a:r>
              <a:rPr lang="ru-RU" sz="2000" dirty="0">
                <a:latin typeface="Times New Roman" panose="02020603050405020304" pitchFamily="18" charset="0"/>
                <a:cs typeface="Times New Roman" panose="02020603050405020304" pitchFamily="18" charset="0"/>
              </a:rPr>
              <a:t> (1960-1990 </a:t>
            </a:r>
            <a:r>
              <a:rPr lang="ru-RU" sz="2000" dirty="0" err="1">
                <a:latin typeface="Times New Roman" panose="02020603050405020304" pitchFamily="18" charset="0"/>
                <a:cs typeface="Times New Roman" panose="02020603050405020304" pitchFamily="18" charset="0"/>
              </a:rPr>
              <a:t>жылдардың</a:t>
            </a:r>
            <a:r>
              <a:rPr lang="ru-RU" sz="2000" dirty="0">
                <a:latin typeface="Times New Roman" panose="02020603050405020304" pitchFamily="18" charset="0"/>
                <a:cs typeface="Times New Roman" panose="02020603050405020304" pitchFamily="18" charset="0"/>
              </a:rPr>
              <a:t> басы).</a:t>
            </a:r>
          </a:p>
        </p:txBody>
      </p:sp>
      <p:sp>
        <p:nvSpPr>
          <p:cNvPr id="9" name="TextBox 8">
            <a:extLst>
              <a:ext uri="{FF2B5EF4-FFF2-40B4-BE49-F238E27FC236}">
                <a16:creationId xmlns:a16="http://schemas.microsoft.com/office/drawing/2014/main" id="{2916C1DD-3C6A-465A-97D5-EC2896C6C582}"/>
              </a:ext>
            </a:extLst>
          </p:cNvPr>
          <p:cNvSpPr txBox="1"/>
          <p:nvPr/>
        </p:nvSpPr>
        <p:spPr>
          <a:xfrm>
            <a:off x="5544108" y="3140968"/>
            <a:ext cx="3526352" cy="3477875"/>
          </a:xfrm>
          <a:prstGeom prst="rect">
            <a:avLst/>
          </a:prstGeom>
          <a:solidFill>
            <a:srgbClr val="FFCCCC"/>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III </a:t>
            </a:r>
            <a:r>
              <a:rPr lang="ru-RU" sz="2000" b="1" dirty="0" err="1">
                <a:latin typeface="Times New Roman" panose="02020603050405020304" pitchFamily="18" charset="0"/>
                <a:cs typeface="Times New Roman" panose="02020603050405020304" pitchFamily="18" charset="0"/>
              </a:rPr>
              <a:t>кезең</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фармакогенетиканың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қолданбалы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фармакогеномиканың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a:t>
            </a:r>
            <a:r>
              <a:rPr lang="ru-RU" sz="2000" dirty="0">
                <a:latin typeface="Times New Roman" panose="02020603050405020304" pitchFamily="18" charset="0"/>
                <a:cs typeface="Times New Roman" panose="02020603050405020304" pitchFamily="18" charset="0"/>
              </a:rPr>
              <a:t> (2000 </a:t>
            </a:r>
            <a:r>
              <a:rPr lang="ru-RU" sz="2000" dirty="0" err="1">
                <a:latin typeface="Times New Roman" panose="02020603050405020304" pitchFamily="18" charset="0"/>
                <a:cs typeface="Times New Roman" panose="02020603050405020304" pitchFamily="18" charset="0"/>
              </a:rPr>
              <a:t>жылдардың</a:t>
            </a:r>
            <a:r>
              <a:rPr lang="ru-RU" sz="2000" dirty="0">
                <a:latin typeface="Times New Roman" panose="02020603050405020304" pitchFamily="18" charset="0"/>
                <a:cs typeface="Times New Roman" panose="02020603050405020304" pitchFamily="18" charset="0"/>
              </a:rPr>
              <a:t> басы) </a:t>
            </a:r>
            <a:r>
              <a:rPr lang="ru-RU" sz="2000" dirty="0" err="1">
                <a:latin typeface="Times New Roman" panose="02020603050405020304" pitchFamily="18" charset="0"/>
                <a:cs typeface="Times New Roman" panose="02020603050405020304" pitchFamily="18" charset="0"/>
              </a:rPr>
              <a:t>геномдық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зерттеулердегі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a:t>
            </a:r>
          </a:p>
        </p:txBody>
      </p:sp>
      <p:sp>
        <p:nvSpPr>
          <p:cNvPr id="10" name="Стрелка: вниз 9">
            <a:extLst>
              <a:ext uri="{FF2B5EF4-FFF2-40B4-BE49-F238E27FC236}">
                <a16:creationId xmlns:a16="http://schemas.microsoft.com/office/drawing/2014/main" id="{66975EED-A640-4E2B-8B6E-0048AB8918FC}"/>
              </a:ext>
            </a:extLst>
          </p:cNvPr>
          <p:cNvSpPr/>
          <p:nvPr/>
        </p:nvSpPr>
        <p:spPr>
          <a:xfrm>
            <a:off x="1187624" y="2521496"/>
            <a:ext cx="684076" cy="61947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40D2B9C7-6AC5-405F-8EA5-A74922D22923}"/>
              </a:ext>
            </a:extLst>
          </p:cNvPr>
          <p:cNvSpPr/>
          <p:nvPr/>
        </p:nvSpPr>
        <p:spPr>
          <a:xfrm>
            <a:off x="3781720" y="2521495"/>
            <a:ext cx="684076" cy="208973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4" name="Стрелка: вниз 13">
            <a:extLst>
              <a:ext uri="{FF2B5EF4-FFF2-40B4-BE49-F238E27FC236}">
                <a16:creationId xmlns:a16="http://schemas.microsoft.com/office/drawing/2014/main" id="{A3D36A66-33AF-4BE8-8FD8-F3A6EABF1313}"/>
              </a:ext>
            </a:extLst>
          </p:cNvPr>
          <p:cNvSpPr/>
          <p:nvPr/>
        </p:nvSpPr>
        <p:spPr>
          <a:xfrm>
            <a:off x="6911926" y="2521496"/>
            <a:ext cx="684076" cy="61947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038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942E88-C877-4ADC-A3AE-6A4B003BC573}"/>
              </a:ext>
            </a:extLst>
          </p:cNvPr>
          <p:cNvSpPr txBox="1"/>
          <p:nvPr/>
        </p:nvSpPr>
        <p:spPr>
          <a:xfrm>
            <a:off x="323528" y="193945"/>
            <a:ext cx="5579438" cy="5016758"/>
          </a:xfrm>
          <a:prstGeom prst="rect">
            <a:avLst/>
          </a:prstGeom>
          <a:no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 </a:t>
            </a:r>
            <a:r>
              <a:rPr lang="ru-RU" sz="2000" b="1" dirty="0" err="1">
                <a:latin typeface="Times New Roman" panose="02020603050405020304" pitchFamily="18" charset="0"/>
                <a:cs typeface="Times New Roman" panose="02020603050405020304" pitchFamily="18" charset="0"/>
              </a:rPr>
              <a:t>кезең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қазіргі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фармакогенетиканың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пайда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болуының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алғашқы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алғышарттары</a:t>
            </a:r>
            <a:r>
              <a:rPr lang="ru-RU" sz="2000" b="1" dirty="0">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1900</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жылдарға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L. </a:t>
            </a:r>
            <a:r>
              <a:rPr lang="ru-RU" sz="2000" b="1" dirty="0" err="1">
                <a:latin typeface="Times New Roman" panose="02020603050405020304" pitchFamily="18" charset="0"/>
                <a:cs typeface="Times New Roman" panose="02020603050405020304" pitchFamily="18" charset="0"/>
              </a:rPr>
              <a:t>Guenot</a:t>
            </a:r>
            <a:r>
              <a:rPr lang="ru-RU" sz="2000" b="1" dirty="0">
                <a:latin typeface="Times New Roman" panose="02020603050405020304" pitchFamily="18" charset="0"/>
                <a:cs typeface="Times New Roman" panose="02020603050405020304" pitchFamily="18" charset="0"/>
              </a:rPr>
              <a:t>, A. </a:t>
            </a:r>
            <a:r>
              <a:rPr lang="ru-RU" sz="2000" b="1" dirty="0" err="1">
                <a:latin typeface="Times New Roman" panose="02020603050405020304" pitchFamily="18" charset="0"/>
                <a:cs typeface="Times New Roman" panose="02020603050405020304" pitchFamily="18" charset="0"/>
              </a:rPr>
              <a:t>Garrod</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химиялық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тұжырымдамасының</a:t>
            </a:r>
            <a:r>
              <a:rPr lang="ru-RU" sz="2000" dirty="0">
                <a:latin typeface="Times New Roman" panose="02020603050405020304" pitchFamily="18" charset="0"/>
                <a:cs typeface="Times New Roman" panose="02020603050405020304" pitchFamily="18" charset="0"/>
              </a:rPr>
              <a:t> авторы)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W. </a:t>
            </a:r>
            <a:r>
              <a:rPr lang="ru-RU" sz="2000" b="1" dirty="0" err="1">
                <a:latin typeface="Times New Roman" panose="02020603050405020304" pitchFamily="18" charset="0"/>
                <a:cs typeface="Times New Roman" panose="02020603050405020304" pitchFamily="18" charset="0"/>
              </a:rPr>
              <a:t>Bateson</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атауларымен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химиялық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процестеріндегі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тұқым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қуалаушылықтың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рөлін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ұсынды</a:t>
            </a:r>
            <a:r>
              <a:rPr lang="ru-RU"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A. </a:t>
            </a:r>
            <a:r>
              <a:rPr lang="ru-RU" sz="2000" b="1" dirty="0" err="1">
                <a:latin typeface="Times New Roman" panose="02020603050405020304" pitchFamily="18" charset="0"/>
                <a:cs typeface="Times New Roman" panose="02020603050405020304" pitchFamily="18" charset="0"/>
              </a:rPr>
              <a:t>Garrod</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бөгде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қосылыстарды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өнімдері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бөгде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детоксикациялауға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жауапты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ферменттер</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норма </a:t>
            </a:r>
            <a:r>
              <a:rPr lang="ru-RU" sz="2000" dirty="0" err="1">
                <a:latin typeface="Times New Roman" panose="02020603050405020304" pitchFamily="18" charset="0"/>
                <a:cs typeface="Times New Roman" panose="02020603050405020304" pitchFamily="18" charset="0"/>
              </a:rPr>
              <a:t>шеңберінде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істейтінін</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басқаларында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белсенділігі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төмендеуі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мүлдем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екенін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анықтады</a:t>
            </a:r>
            <a:r>
              <a:rPr lang="ru-RU" sz="2000" dirty="0">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255D1D3F-D193-4418-B884-3FF033A3F7FC}"/>
              </a:ext>
            </a:extLst>
          </p:cNvPr>
          <p:cNvPicPr>
            <a:picLocks noChangeAspect="1"/>
          </p:cNvPicPr>
          <p:nvPr/>
        </p:nvPicPr>
        <p:blipFill rotWithShape="1">
          <a:blip r:embed="rId2"/>
          <a:srcRect b="12099"/>
          <a:stretch/>
        </p:blipFill>
        <p:spPr>
          <a:xfrm>
            <a:off x="6406426" y="17625"/>
            <a:ext cx="2379817" cy="2763303"/>
          </a:xfrm>
          <a:prstGeom prst="rect">
            <a:avLst/>
          </a:prstGeom>
        </p:spPr>
      </p:pic>
      <p:sp>
        <p:nvSpPr>
          <p:cNvPr id="8" name="TextBox 7">
            <a:extLst>
              <a:ext uri="{FF2B5EF4-FFF2-40B4-BE49-F238E27FC236}">
                <a16:creationId xmlns:a16="http://schemas.microsoft.com/office/drawing/2014/main" id="{98D96EF3-CA92-458A-838A-8BA30B5B8B6F}"/>
              </a:ext>
            </a:extLst>
          </p:cNvPr>
          <p:cNvSpPr txBox="1"/>
          <p:nvPr/>
        </p:nvSpPr>
        <p:spPr>
          <a:xfrm>
            <a:off x="6406426" y="2816865"/>
            <a:ext cx="2379817" cy="400110"/>
          </a:xfrm>
          <a:prstGeom prst="rect">
            <a:avLst/>
          </a:prstGeom>
          <a:noFill/>
          <a:ln>
            <a:solidFill>
              <a:schemeClr val="tx1"/>
            </a:solidFill>
          </a:ln>
        </p:spPr>
        <p:txBody>
          <a:bodyPr wrap="square">
            <a:spAutoFit/>
          </a:bodyPr>
          <a:lstStyle/>
          <a:p>
            <a:pPr algn="ctr"/>
            <a:r>
              <a:rPr lang="ru-RU" sz="2000" dirty="0">
                <a:latin typeface="Times New Roman" panose="02020603050405020304" pitchFamily="18" charset="0"/>
                <a:cs typeface="Times New Roman" panose="02020603050405020304" pitchFamily="18" charset="0"/>
              </a:rPr>
              <a:t>Арчибальд </a:t>
            </a:r>
            <a:r>
              <a:rPr lang="ru-RU" sz="2000" dirty="0" err="1">
                <a:latin typeface="Times New Roman" panose="02020603050405020304" pitchFamily="18" charset="0"/>
                <a:cs typeface="Times New Roman" panose="02020603050405020304" pitchFamily="18" charset="0"/>
              </a:rPr>
              <a:t>Гаррод</a:t>
            </a:r>
            <a:endParaRPr lang="ru-RU" sz="2000" dirty="0">
              <a:latin typeface="Times New Roman" panose="02020603050405020304" pitchFamily="18" charset="0"/>
              <a:cs typeface="Times New Roman" panose="02020603050405020304" pitchFamily="18" charset="0"/>
            </a:endParaRPr>
          </a:p>
        </p:txBody>
      </p:sp>
      <p:pic>
        <p:nvPicPr>
          <p:cNvPr id="1026" name="Picture 2" descr="William Bateson Coins the Term &quot;Genetics&quot; : History of Information">
            <a:extLst>
              <a:ext uri="{FF2B5EF4-FFF2-40B4-BE49-F238E27FC236}">
                <a16:creationId xmlns:a16="http://schemas.microsoft.com/office/drawing/2014/main" id="{11E604C8-0034-4780-96B2-B9ED042C5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58" y="3252912"/>
            <a:ext cx="2103884" cy="25005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B87634-3EAA-42B3-8514-B5BE7DAF11E5}"/>
              </a:ext>
            </a:extLst>
          </p:cNvPr>
          <p:cNvSpPr txBox="1"/>
          <p:nvPr/>
        </p:nvSpPr>
        <p:spPr>
          <a:xfrm>
            <a:off x="6508504" y="5892173"/>
            <a:ext cx="2430016" cy="400110"/>
          </a:xfrm>
          <a:prstGeom prst="rect">
            <a:avLst/>
          </a:prstGeom>
          <a:noFill/>
          <a:ln>
            <a:solidFill>
              <a:schemeClr val="tx1"/>
            </a:solidFill>
          </a:ln>
        </p:spPr>
        <p:txBody>
          <a:bodyPr wrap="square">
            <a:spAutoFit/>
          </a:bodyPr>
          <a:lstStyle/>
          <a:p>
            <a:pPr algn="ctr"/>
            <a:r>
              <a:rPr lang="ru-RU" sz="2000" dirty="0">
                <a:latin typeface="Times New Roman" panose="02020603050405020304" pitchFamily="18" charset="0"/>
                <a:cs typeface="Times New Roman" panose="02020603050405020304" pitchFamily="18" charset="0"/>
              </a:rPr>
              <a:t>Уильям </a:t>
            </a:r>
            <a:r>
              <a:rPr lang="ru-RU" sz="2000" dirty="0" err="1">
                <a:latin typeface="Times New Roman" panose="02020603050405020304" pitchFamily="18" charset="0"/>
                <a:cs typeface="Times New Roman" panose="02020603050405020304" pitchFamily="18" charset="0"/>
              </a:rPr>
              <a:t>Бэтсон</a:t>
            </a:r>
            <a:endParaRPr lang="ru-RU"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3D516A6-B0A6-48B8-98C5-AEF783CC9225}"/>
              </a:ext>
            </a:extLst>
          </p:cNvPr>
          <p:cNvSpPr txBox="1"/>
          <p:nvPr/>
        </p:nvSpPr>
        <p:spPr>
          <a:xfrm>
            <a:off x="157742" y="5227467"/>
            <a:ext cx="6231928" cy="1477328"/>
          </a:xfrm>
          <a:prstGeom prst="rect">
            <a:avLst/>
          </a:prstGeom>
          <a:solidFill>
            <a:srgbClr val="FFCCCC"/>
          </a:solidFill>
          <a:ln>
            <a:solidFill>
              <a:schemeClr val="tx1"/>
            </a:solidFill>
          </a:ln>
        </p:spPr>
        <p:txBody>
          <a:bodyPr wrap="square">
            <a:spAutoFit/>
          </a:bodyPr>
          <a:lstStyle/>
          <a:p>
            <a:pPr algn="just"/>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Аурудың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біткен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факторлары</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еңбегінде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тұжырым</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дәрі-дәрмектер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уландырады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көптеген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зиянсыз</a:t>
            </a:r>
            <a:r>
              <a:rPr lang="ru-RU" dirty="0">
                <a:latin typeface="Times New Roman" panose="02020603050405020304" pitchFamily="18" charset="0"/>
                <a:cs typeface="Times New Roman" panose="02020603050405020304" pitchFamily="18" charset="0"/>
              </a:rPr>
              <a:t> доза </a:t>
            </a:r>
            <a:r>
              <a:rPr lang="ru-RU" dirty="0" err="1">
                <a:latin typeface="Times New Roman" panose="02020603050405020304" pitchFamily="18" charset="0"/>
                <a:cs typeface="Times New Roman" panose="02020603050405020304" pitchFamily="18" charset="0"/>
              </a:rPr>
              <a:t>улы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басқаларында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препаратқа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төзімділік</a:t>
            </a:r>
            <a:r>
              <a:rPr lang="ru-RU" dirty="0">
                <a:latin typeface="Times New Roman" panose="02020603050405020304" pitchFamily="18" charset="0"/>
                <a:cs typeface="Times New Roman" panose="02020603050405020304" pitchFamily="18" charset="0"/>
              </a:rPr>
              <a:t> бар.</a:t>
            </a:r>
          </a:p>
        </p:txBody>
      </p:sp>
    </p:spTree>
    <p:extLst>
      <p:ext uri="{BB962C8B-B14F-4D97-AF65-F5344CB8AC3E}">
        <p14:creationId xmlns:p14="http://schemas.microsoft.com/office/powerpoint/2010/main" val="22413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E4848D-2A39-435B-B68C-E2AF78334C31}"/>
              </a:ext>
            </a:extLst>
          </p:cNvPr>
          <p:cNvSpPr txBox="1"/>
          <p:nvPr/>
        </p:nvSpPr>
        <p:spPr>
          <a:xfrm>
            <a:off x="0" y="188640"/>
            <a:ext cx="8642900" cy="2246769"/>
          </a:xfrm>
          <a:prstGeom prst="rect">
            <a:avLst/>
          </a:prstGeom>
          <a:solidFill>
            <a:srgbClr val="CCFFCC"/>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II </a:t>
            </a:r>
            <a:r>
              <a:rPr lang="ru-RU" sz="2000" b="1" dirty="0" err="1">
                <a:latin typeface="Times New Roman" panose="02020603050405020304" pitchFamily="18" charset="0"/>
                <a:cs typeface="Times New Roman" panose="02020603050405020304" pitchFamily="18" charset="0"/>
              </a:rPr>
              <a:t>кезең</a:t>
            </a:r>
            <a:r>
              <a:rPr lang="ru-RU" sz="2000" b="1" dirty="0">
                <a:latin typeface="Times New Roman" panose="02020603050405020304" pitchFamily="18" charset="0"/>
                <a:cs typeface="Times New Roman" panose="02020603050405020304" pitchFamily="18" charset="0"/>
              </a:rPr>
              <a:t> A. </a:t>
            </a:r>
            <a:r>
              <a:rPr lang="ru-RU" sz="2000" b="1" dirty="0" err="1">
                <a:latin typeface="Times New Roman" panose="02020603050405020304" pitchFamily="18" charset="0"/>
                <a:cs typeface="Times New Roman" panose="02020603050405020304" pitchFamily="18" charset="0"/>
              </a:rPr>
              <a:t>Garrod</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химиялық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даралық</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тұжырымдамасын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жалғасты</a:t>
            </a:r>
            <a:r>
              <a:rPr lang="ru-RU" sz="20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ru-RU" sz="2000" dirty="0" err="1">
                <a:solidFill>
                  <a:srgbClr val="FF0000"/>
                </a:solidFill>
                <a:latin typeface="Times New Roman" panose="02020603050405020304" pitchFamily="18" charset="0"/>
                <a:cs typeface="Times New Roman" panose="02020603050405020304" pitchFamily="18" charset="0"/>
              </a:rPr>
              <a:t>Біріншісі</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кейбір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дәм</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иісті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ажырата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алмауы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ерекшеліктерді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a:t>
            </a:r>
            <a:r>
              <a:rPr lang="ru-RU" sz="20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ru-RU" sz="2000" dirty="0" err="1">
                <a:solidFill>
                  <a:srgbClr val="FF0000"/>
                </a:solidFill>
                <a:latin typeface="Times New Roman" panose="02020603050405020304" pitchFamily="18" charset="0"/>
                <a:cs typeface="Times New Roman" panose="02020603050405020304" pitchFamily="18" charset="0"/>
              </a:rPr>
              <a:t>Екінші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танылмаған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ферментативті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белсенділіктің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өзгерістері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аясында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жағымсыз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дамуының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мысалдары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0618A64-3862-43A5-927E-64C428E9AADF}"/>
              </a:ext>
            </a:extLst>
          </p:cNvPr>
          <p:cNvSpPr txBox="1"/>
          <p:nvPr/>
        </p:nvSpPr>
        <p:spPr>
          <a:xfrm>
            <a:off x="11905" y="2952164"/>
            <a:ext cx="6820970" cy="1631216"/>
          </a:xfrm>
          <a:prstGeom prst="rect">
            <a:avLst/>
          </a:prstGeom>
          <a:solidFill>
            <a:srgbClr val="FFFFCC"/>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1957 </a:t>
            </a:r>
            <a:r>
              <a:rPr lang="ru-RU" sz="2000" b="1" dirty="0" err="1">
                <a:latin typeface="Times New Roman" panose="02020603050405020304" pitchFamily="18" charset="0"/>
                <a:cs typeface="Times New Roman" panose="02020603050405020304" pitchFamily="18" charset="0"/>
              </a:rPr>
              <a:t>жылы</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А.Г. </a:t>
            </a:r>
            <a:r>
              <a:rPr lang="ru-RU" sz="2000" dirty="0" err="1">
                <a:latin typeface="Times New Roman" panose="02020603050405020304" pitchFamily="18" charset="0"/>
                <a:cs typeface="Times New Roman" panose="02020603050405020304" pitchFamily="18" charset="0"/>
              </a:rPr>
              <a:t>Мотульский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жүйеледі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жағымсыз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дәрілік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реакциялар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ферменттер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биохимиялық</a:t>
            </a:r>
            <a:r>
              <a:rPr lang="ru-RU" sz="2000" b="1" dirty="0">
                <a:latin typeface="Times New Roman" panose="02020603050405020304" pitchFamily="18" charset="0"/>
                <a:cs typeface="Times New Roman" panose="02020603050405020304" pitchFamily="18" charset="0"/>
              </a:rPr>
              <a:t> генетика» </a:t>
            </a:r>
            <a:r>
              <a:rPr lang="ru-RU" sz="2000" dirty="0" err="1">
                <a:latin typeface="Times New Roman" panose="02020603050405020304" pitchFamily="18" charset="0"/>
                <a:cs typeface="Times New Roman" panose="02020603050405020304" pitchFamily="18" charset="0"/>
              </a:rPr>
              <a:t>жұмысындағы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жаңалықтардың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көрсетті</a:t>
            </a:r>
            <a:r>
              <a:rPr lang="ru-RU" sz="2000" dirty="0">
                <a:latin typeface="Times New Roman" panose="02020603050405020304" pitchFamily="18" charset="0"/>
                <a:cs typeface="Times New Roman" panose="02020603050405020304" pitchFamily="18" charset="0"/>
              </a:rPr>
              <a:t>. </a:t>
            </a:r>
          </a:p>
        </p:txBody>
      </p:sp>
      <p:pic>
        <p:nvPicPr>
          <p:cNvPr id="2050" name="Picture 2" descr="Arno G. Motulsky">
            <a:extLst>
              <a:ext uri="{FF2B5EF4-FFF2-40B4-BE49-F238E27FC236}">
                <a16:creationId xmlns:a16="http://schemas.microsoft.com/office/drawing/2014/main" id="{8CC574F7-FB60-475E-B05D-08102F6FE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107" y="2576010"/>
            <a:ext cx="1809750" cy="2524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D6C7EF-D4C5-40CC-847F-E2996A3F9396}"/>
              </a:ext>
            </a:extLst>
          </p:cNvPr>
          <p:cNvSpPr txBox="1"/>
          <p:nvPr/>
        </p:nvSpPr>
        <p:spPr>
          <a:xfrm>
            <a:off x="6946000" y="5100135"/>
            <a:ext cx="2097782" cy="707886"/>
          </a:xfrm>
          <a:prstGeom prst="rect">
            <a:avLst/>
          </a:prstGeom>
          <a:noFill/>
        </p:spPr>
        <p:txBody>
          <a:bodyPr wrap="square">
            <a:spAutoFit/>
          </a:bodyPr>
          <a:lstStyle/>
          <a:p>
            <a:r>
              <a:rPr lang="ru-RU" sz="2000" dirty="0" err="1">
                <a:latin typeface="Times New Roman" panose="02020603050405020304" pitchFamily="18" charset="0"/>
                <a:cs typeface="Times New Roman" panose="02020603050405020304" pitchFamily="18" charset="0"/>
              </a:rPr>
              <a:t>Арно</a:t>
            </a:r>
            <a:r>
              <a:rPr lang="ru-RU" sz="2000" dirty="0">
                <a:latin typeface="Times New Roman" panose="02020603050405020304" pitchFamily="18" charset="0"/>
                <a:cs typeface="Times New Roman" panose="02020603050405020304" pitchFamily="18" charset="0"/>
              </a:rPr>
              <a:t> Гюнтер </a:t>
            </a:r>
            <a:r>
              <a:rPr lang="ru-RU" sz="2000" dirty="0" err="1">
                <a:latin typeface="Times New Roman" panose="02020603050405020304" pitchFamily="18" charset="0"/>
                <a:cs typeface="Times New Roman" panose="02020603050405020304" pitchFamily="18" charset="0"/>
              </a:rPr>
              <a:t>Мотульский</a:t>
            </a:r>
            <a:endParaRPr lang="ru-RU"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E2B8682-BB23-44E1-BF6D-488D2D6C2CA9}"/>
              </a:ext>
            </a:extLst>
          </p:cNvPr>
          <p:cNvSpPr txBox="1"/>
          <p:nvPr/>
        </p:nvSpPr>
        <p:spPr>
          <a:xfrm>
            <a:off x="133856" y="4868449"/>
            <a:ext cx="6553257" cy="1323439"/>
          </a:xfrm>
          <a:prstGeom prst="rect">
            <a:avLst/>
          </a:prstGeom>
          <a:solidFill>
            <a:srgbClr val="CCCCFF"/>
          </a:solidFill>
          <a:ln>
            <a:solidFill>
              <a:schemeClr val="tx1"/>
            </a:solidFill>
          </a:ln>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пәнге</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фармакогенетика</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атауын</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1959 </a:t>
            </a:r>
            <a:r>
              <a:rPr lang="ru-RU" sz="2000" b="1" dirty="0" err="1">
                <a:latin typeface="Times New Roman" panose="02020603050405020304" pitchFamily="18" charset="0"/>
                <a:cs typeface="Times New Roman" panose="02020603050405020304" pitchFamily="18" charset="0"/>
              </a:rPr>
              <a:t>жылы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Ф.Фогель</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тұқым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қуалайтын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ерекшеліктерін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білдірді</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285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4232B-27E2-4FC5-8AC0-C2279BCA8B50}"/>
              </a:ext>
            </a:extLst>
          </p:cNvPr>
          <p:cNvSpPr txBox="1"/>
          <p:nvPr/>
        </p:nvSpPr>
        <p:spPr>
          <a:xfrm>
            <a:off x="863588" y="3887346"/>
            <a:ext cx="7416824" cy="1938992"/>
          </a:xfrm>
          <a:prstGeom prst="rect">
            <a:avLst/>
          </a:prstGeom>
          <a:solidFill>
            <a:srgbClr val="FFCCCC"/>
          </a:solidFill>
          <a:ln>
            <a:solidFill>
              <a:schemeClr val="tx1"/>
            </a:solidFill>
          </a:ln>
        </p:spPr>
        <p:txBody>
          <a:bodyPr wrap="square">
            <a:spAutoFit/>
          </a:bodyPr>
          <a:lstStyle/>
          <a:p>
            <a:pPr algn="just"/>
            <a:r>
              <a:rPr lang="ru-RU" sz="2000" dirty="0">
                <a:solidFill>
                  <a:srgbClr val="FF0000"/>
                </a:solidFill>
                <a:latin typeface="Times New Roman" panose="02020603050405020304" pitchFamily="18" charset="0"/>
                <a:cs typeface="Times New Roman" panose="02020603050405020304" pitchFamily="18" charset="0"/>
              </a:rPr>
              <a:t>	1992 </a:t>
            </a:r>
            <a:r>
              <a:rPr lang="ru-RU" sz="2000" dirty="0" err="1">
                <a:solidFill>
                  <a:srgbClr val="FF0000"/>
                </a:solidFill>
                <a:latin typeface="Times New Roman" panose="02020603050405020304" pitchFamily="18" charset="0"/>
                <a:cs typeface="Times New Roman" panose="02020603050405020304" pitchFamily="18" charset="0"/>
              </a:rPr>
              <a:t>жылы</a:t>
            </a:r>
            <a:r>
              <a:rPr lang="ru-RU" sz="2000" dirty="0">
                <a:solidFill>
                  <a:srgbClr val="FF0000"/>
                </a:solidFill>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W. </a:t>
            </a:r>
            <a:r>
              <a:rPr lang="ru-RU" sz="2000" b="1" dirty="0" err="1">
                <a:latin typeface="Times New Roman" panose="02020603050405020304" pitchFamily="18" charset="0"/>
                <a:cs typeface="Times New Roman" panose="02020603050405020304" pitchFamily="18" charset="0"/>
              </a:rPr>
              <a:t>Kalow</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жетістіктері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шетелдік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әріптестерінің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көптеген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жинақтап</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дәрілік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метаболизмнің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фармакогенетикасы</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энциклопедиялық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монографиясында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үлкен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жариялады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геномдық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мәліметтерді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жинақтады</a:t>
            </a:r>
            <a:r>
              <a:rPr lang="ru-RU" sz="2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608932D1-F41B-46C2-B82B-0B6CC0AC61D9}"/>
              </a:ext>
            </a:extLst>
          </p:cNvPr>
          <p:cNvSpPr txBox="1"/>
          <p:nvPr/>
        </p:nvSpPr>
        <p:spPr>
          <a:xfrm>
            <a:off x="3507760" y="764704"/>
            <a:ext cx="5209824" cy="2246769"/>
          </a:xfrm>
          <a:prstGeom prst="rect">
            <a:avLst/>
          </a:prstGeom>
          <a:solidFill>
            <a:srgbClr val="CCCCFF"/>
          </a:solid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1962 </a:t>
            </a:r>
            <a:r>
              <a:rPr lang="ru-RU" sz="2000" b="1" dirty="0" err="1">
                <a:latin typeface="Times New Roman" panose="02020603050405020304" pitchFamily="18" charset="0"/>
                <a:cs typeface="Times New Roman" panose="02020603050405020304" pitchFamily="18" charset="0"/>
              </a:rPr>
              <a:t>жылы</a:t>
            </a:r>
            <a:r>
              <a:rPr lang="ru-RU" sz="2000" b="1" dirty="0">
                <a:latin typeface="Times New Roman" panose="02020603050405020304" pitchFamily="18" charset="0"/>
                <a:cs typeface="Times New Roman" panose="02020603050405020304" pitchFamily="18" charset="0"/>
              </a:rPr>
              <a:t> W. </a:t>
            </a:r>
            <a:r>
              <a:rPr lang="ru-RU" sz="2000" b="1" dirty="0" err="1">
                <a:latin typeface="Times New Roman" panose="02020603050405020304" pitchFamily="18" charset="0"/>
                <a:cs typeface="Times New Roman" panose="02020603050405020304" pitchFamily="18" charset="0"/>
              </a:rPr>
              <a:t>Kalow</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тұқым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қуалаушылық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алғашқы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монографиясын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жариялады</a:t>
            </a:r>
            <a:r>
              <a:rPr lang="ru-RU" sz="2000" dirty="0">
                <a:latin typeface="Times New Roman" panose="02020603050405020304" pitchFamily="18" charset="0"/>
                <a:cs typeface="Times New Roman" panose="02020603050405020304" pitchFamily="18" charset="0"/>
              </a:rPr>
              <a:t>. 5 </a:t>
            </a:r>
            <a:r>
              <a:rPr lang="ru-RU" sz="2000" dirty="0" err="1">
                <a:latin typeface="Times New Roman" panose="02020603050405020304" pitchFamily="18" charset="0"/>
                <a:cs typeface="Times New Roman" panose="02020603050405020304" pitchFamily="18" charset="0"/>
              </a:rPr>
              <a:t>жылдан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1967 </a:t>
            </a:r>
            <a:r>
              <a:rPr lang="ru-RU" sz="2000" dirty="0" err="1">
                <a:latin typeface="Times New Roman" panose="02020603050405020304" pitchFamily="18" charset="0"/>
                <a:cs typeface="Times New Roman" panose="02020603050405020304" pitchFamily="18" charset="0"/>
              </a:rPr>
              <a:t>жылы</a:t>
            </a:r>
            <a:r>
              <a:rPr lang="ru-RU" sz="2000" dirty="0">
                <a:latin typeface="Times New Roman" panose="02020603050405020304" pitchFamily="18" charset="0"/>
                <a:cs typeface="Times New Roman" panose="02020603050405020304" pitchFamily="18" charset="0"/>
              </a:rPr>
              <a:t> Нью-Йорк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Академиясында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алғашқы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халықаралық</a:t>
            </a:r>
            <a:r>
              <a:rPr lang="ru-RU" sz="2000" dirty="0">
                <a:latin typeface="Times New Roman" panose="02020603050405020304" pitchFamily="18" charset="0"/>
                <a:cs typeface="Times New Roman" panose="02020603050405020304" pitchFamily="18" charset="0"/>
              </a:rPr>
              <a:t> конференция </a:t>
            </a:r>
            <a:r>
              <a:rPr lang="ru-RU" sz="2000" dirty="0" err="1">
                <a:latin typeface="Times New Roman" panose="02020603050405020304" pitchFamily="18" charset="0"/>
                <a:cs typeface="Times New Roman" panose="02020603050405020304" pitchFamily="18" charset="0"/>
              </a:rPr>
              <a:t>өтті</a:t>
            </a:r>
            <a:r>
              <a:rPr lang="ru-RU" sz="2000" dirty="0">
                <a:latin typeface="Times New Roman" panose="02020603050405020304" pitchFamily="18" charset="0"/>
                <a:cs typeface="Times New Roman" panose="02020603050405020304" pitchFamily="18" charset="0"/>
              </a:rPr>
              <a:t>.</a:t>
            </a:r>
          </a:p>
        </p:txBody>
      </p:sp>
      <p:pic>
        <p:nvPicPr>
          <p:cNvPr id="10" name="Рисунок 9">
            <a:extLst>
              <a:ext uri="{FF2B5EF4-FFF2-40B4-BE49-F238E27FC236}">
                <a16:creationId xmlns:a16="http://schemas.microsoft.com/office/drawing/2014/main" id="{2CDEACF9-2CF2-4D2F-9BB0-7F0CA5A5C427}"/>
              </a:ext>
            </a:extLst>
          </p:cNvPr>
          <p:cNvPicPr>
            <a:picLocks noChangeAspect="1"/>
          </p:cNvPicPr>
          <p:nvPr/>
        </p:nvPicPr>
        <p:blipFill>
          <a:blip r:embed="rId2"/>
          <a:stretch>
            <a:fillRect/>
          </a:stretch>
        </p:blipFill>
        <p:spPr>
          <a:xfrm>
            <a:off x="498424" y="334379"/>
            <a:ext cx="2532906" cy="2904651"/>
          </a:xfrm>
          <a:prstGeom prst="rect">
            <a:avLst/>
          </a:prstGeom>
        </p:spPr>
      </p:pic>
      <p:sp>
        <p:nvSpPr>
          <p:cNvPr id="12" name="TextBox 11">
            <a:extLst>
              <a:ext uri="{FF2B5EF4-FFF2-40B4-BE49-F238E27FC236}">
                <a16:creationId xmlns:a16="http://schemas.microsoft.com/office/drawing/2014/main" id="{419A8EA3-C2BE-43E4-B055-E8A2F8C0D02B}"/>
              </a:ext>
            </a:extLst>
          </p:cNvPr>
          <p:cNvSpPr txBox="1"/>
          <p:nvPr/>
        </p:nvSpPr>
        <p:spPr>
          <a:xfrm>
            <a:off x="313282" y="3276522"/>
            <a:ext cx="2718048"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Вернер </a:t>
            </a:r>
            <a:r>
              <a:rPr lang="ru-RU" sz="2000" b="1" dirty="0" err="1">
                <a:latin typeface="Times New Roman" panose="02020603050405020304" pitchFamily="18" charset="0"/>
                <a:cs typeface="Times New Roman" panose="02020603050405020304" pitchFamily="18" charset="0"/>
              </a:rPr>
              <a:t>Калоу</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31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03271D-E2E2-41A6-BFDD-B5FC00068925}"/>
              </a:ext>
            </a:extLst>
          </p:cNvPr>
          <p:cNvSpPr txBox="1"/>
          <p:nvPr/>
        </p:nvSpPr>
        <p:spPr>
          <a:xfrm>
            <a:off x="138020" y="188640"/>
            <a:ext cx="8781884" cy="3477875"/>
          </a:xfrm>
          <a:prstGeom prst="rect">
            <a:avLst/>
          </a:prstGeom>
          <a:noFill/>
          <a:ln>
            <a:solidFill>
              <a:schemeClr val="tx1"/>
            </a:solidFill>
          </a:ln>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III </a:t>
            </a:r>
            <a:r>
              <a:rPr lang="ru-RU" sz="2000" b="1" dirty="0" err="1">
                <a:latin typeface="Times New Roman" panose="02020603050405020304" pitchFamily="18" charset="0"/>
                <a:cs typeface="Times New Roman" panose="02020603050405020304" pitchFamily="18" charset="0"/>
              </a:rPr>
              <a:t>кезең</a:t>
            </a:r>
            <a:r>
              <a:rPr lang="ru-RU" sz="2000" b="1" dirty="0">
                <a:latin typeface="Times New Roman" panose="02020603050405020304" pitchFamily="18" charset="0"/>
                <a:cs typeface="Times New Roman" panose="02020603050405020304" pitchFamily="18" charset="0"/>
              </a:rPr>
              <a:t> 2000 </a:t>
            </a:r>
            <a:r>
              <a:rPr lang="ru-RU" sz="2000" b="1" dirty="0" err="1">
                <a:latin typeface="Times New Roman" panose="02020603050405020304" pitchFamily="18" charset="0"/>
                <a:cs typeface="Times New Roman" panose="02020603050405020304" pitchFamily="18" charset="0"/>
              </a:rPr>
              <a:t>жылдардан</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әлемдік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ғылымда</a:t>
            </a:r>
            <a:r>
              <a:rPr lang="ru-RU" sz="2000" dirty="0">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a:t>
            </a:r>
            <a:r>
              <a:rPr lang="ru-RU" sz="2000" dirty="0" err="1">
                <a:solidFill>
                  <a:srgbClr val="FF0000"/>
                </a:solidFill>
                <a:latin typeface="Times New Roman" panose="02020603050405020304" pitchFamily="18" charset="0"/>
                <a:cs typeface="Times New Roman" panose="02020603050405020304" pitchFamily="18" charset="0"/>
              </a:rPr>
              <a:t>фармакогеномика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термині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АҚШ-</a:t>
            </a:r>
            <a:r>
              <a:rPr lang="ru-RU" sz="2000" dirty="0" err="1">
                <a:latin typeface="Times New Roman" panose="02020603050405020304" pitchFamily="18" charset="0"/>
                <a:cs typeface="Times New Roman" panose="02020603050405020304" pitchFamily="18" charset="0"/>
              </a:rPr>
              <a:t>тың</a:t>
            </a:r>
            <a:r>
              <a:rPr lang="ru-RU" sz="2000" dirty="0">
                <a:latin typeface="Times New Roman" panose="02020603050405020304" pitchFamily="18" charset="0"/>
                <a:cs typeface="Times New Roman" panose="02020603050405020304" pitchFamily="18" charset="0"/>
              </a:rPr>
              <a:t> NIH-де </a:t>
            </a:r>
            <a:r>
              <a:rPr lang="ru-RU" sz="2000" dirty="0" err="1">
                <a:latin typeface="Times New Roman" panose="02020603050405020304" pitchFamily="18" charset="0"/>
                <a:cs typeface="Times New Roman" panose="02020603050405020304" pitchFamily="18" charset="0"/>
              </a:rPr>
              <a:t>фармакогеномика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Pharmacogenomic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Research</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Network</a:t>
            </a:r>
            <a:r>
              <a:rPr lang="ru-RU"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W. </a:t>
            </a:r>
            <a:r>
              <a:rPr lang="ru-RU" sz="2000" b="1" dirty="0" err="1">
                <a:latin typeface="Times New Roman" panose="02020603050405020304" pitchFamily="18" charset="0"/>
                <a:cs typeface="Times New Roman" panose="02020603050405020304" pitchFamily="18" charset="0"/>
              </a:rPr>
              <a:t>Kalow</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пікірінше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фармакогеномиканың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енгізілуіне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мүмкіндіктердің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жетілдірілуі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өйткені</a:t>
            </a:r>
            <a:r>
              <a:rPr lang="ru-RU" sz="2000" dirty="0">
                <a:latin typeface="Times New Roman" panose="02020603050405020304" pitchFamily="18" charset="0"/>
                <a:cs typeface="Times New Roman" panose="02020603050405020304" pitchFamily="18" charset="0"/>
              </a:rPr>
              <a:t> ДНҚ-</a:t>
            </a:r>
            <a:r>
              <a:rPr lang="ru-RU" sz="2000" dirty="0" err="1">
                <a:latin typeface="Times New Roman" panose="02020603050405020304" pitchFamily="18" charset="0"/>
                <a:cs typeface="Times New Roman" panose="02020603050405020304" pitchFamily="18" charset="0"/>
              </a:rPr>
              <a:t>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ашқаннан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Адам геномы </a:t>
            </a:r>
            <a:r>
              <a:rPr lang="ru-RU" sz="2000" dirty="0" err="1">
                <a:latin typeface="Times New Roman" panose="02020603050405020304" pitchFamily="18" charset="0"/>
                <a:cs typeface="Times New Roman" panose="02020603050405020304" pitchFamily="18" charset="0"/>
              </a:rPr>
              <a:t>жобасын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аяқтағаннан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ген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геномды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үміткерлерге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зерттеулер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гендік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сынақтарды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қиындықтарға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өзекті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өйткені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көптеген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аурулар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табиғатта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факторлы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654E55D-2A62-47E5-8CFF-FC802F2DB1A8}"/>
              </a:ext>
            </a:extLst>
          </p:cNvPr>
          <p:cNvSpPr txBox="1"/>
          <p:nvPr/>
        </p:nvSpPr>
        <p:spPr>
          <a:xfrm>
            <a:off x="325074" y="3861048"/>
            <a:ext cx="8493852" cy="2554545"/>
          </a:xfrm>
          <a:prstGeom prst="rect">
            <a:avLst/>
          </a:prstGeom>
          <a:solidFill>
            <a:srgbClr val="CCECFF"/>
          </a:solidFill>
          <a:ln>
            <a:solidFill>
              <a:schemeClr val="tx1"/>
            </a:solidFill>
          </a:ln>
        </p:spPr>
        <p:txBody>
          <a:bodyPr wrap="square">
            <a:spAutoFit/>
          </a:bodyPr>
          <a:lstStyle/>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Геномдық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революцияның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генетикалық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вариацияларды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бүкіл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геномда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бұрын-соңды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масштабта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априорлық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гипотезаны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етпестен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қолданыстағы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тағайындауға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әкелуі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қауіпсіздігін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фармакогеномика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патологиялық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нысандарды</a:t>
            </a:r>
            <a:r>
              <a:rPr lang="ru-RU" sz="2000" dirty="0">
                <a:latin typeface="Times New Roman" panose="02020603050405020304" pitchFamily="18" charset="0"/>
                <a:cs typeface="Times New Roman" panose="02020603050405020304" pitchFamily="18" charset="0"/>
              </a:rPr>
              <a:t> (гендер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ақуыздар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сәйкесінше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инновациялық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препараттарды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фармакотерапияны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жетілдіру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болжалды</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056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93C0E-6459-46DD-8D39-0C78FCAB48DC}"/>
              </a:ext>
            </a:extLst>
          </p:cNvPr>
          <p:cNvSpPr>
            <a:spLocks noGrp="1"/>
          </p:cNvSpPr>
          <p:nvPr>
            <p:ph type="title"/>
          </p:nvPr>
        </p:nvSpPr>
        <p:spPr>
          <a:xfrm>
            <a:off x="429776" y="260648"/>
            <a:ext cx="8229600" cy="685801"/>
          </a:xfrm>
          <a:solidFill>
            <a:schemeClr val="accent2">
              <a:lumMod val="20000"/>
              <a:lumOff val="80000"/>
            </a:schemeClr>
          </a:solidFill>
          <a:ln>
            <a:solidFill>
              <a:schemeClr val="tx1"/>
            </a:solidFill>
          </a:ln>
        </p:spPr>
        <p:txBody>
          <a:bodyPr>
            <a:noAutofit/>
          </a:bodyPr>
          <a:lstStyle/>
          <a:p>
            <a:r>
              <a:rPr lang="ru-RU" sz="2800" b="1" dirty="0">
                <a:latin typeface="Times New Roman" panose="02020603050405020304" pitchFamily="18" charset="0"/>
                <a:cs typeface="Times New Roman" panose="02020603050405020304" pitchFamily="18" charset="0"/>
              </a:rPr>
              <a:t>1 </a:t>
            </a:r>
            <a:r>
              <a:rPr lang="ru-RU" sz="2800" b="1" dirty="0" err="1">
                <a:latin typeface="Times New Roman" panose="02020603050405020304" pitchFamily="18" charset="0"/>
                <a:cs typeface="Times New Roman" panose="02020603050405020304" pitchFamily="18" charset="0"/>
              </a:rPr>
              <a:t>кесте</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Фармакогенетиканың</a:t>
            </a:r>
            <a:r>
              <a:rPr lang="ru-RU" sz="2800" b="1" dirty="0">
                <a:latin typeface="Times New Roman" panose="02020603050405020304" pitchFamily="18" charset="0"/>
                <a:cs typeface="Times New Roman" panose="02020603050405020304" pitchFamily="18" charset="0"/>
              </a:rPr>
              <a:t> даму </a:t>
            </a:r>
            <a:r>
              <a:rPr lang="ru-RU" sz="2800" b="1" dirty="0" err="1">
                <a:latin typeface="Times New Roman" panose="02020603050405020304" pitchFamily="18" charset="0"/>
                <a:cs typeface="Times New Roman" panose="02020603050405020304" pitchFamily="18" charset="0"/>
              </a:rPr>
              <a:t>кезеңдері</a:t>
            </a:r>
            <a:endParaRPr lang="ru-RU" sz="2800" b="1" dirty="0">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60CAB821-DC2B-42C7-8CE5-5E42FEE70124}"/>
              </a:ext>
            </a:extLst>
          </p:cNvPr>
          <p:cNvGraphicFramePr>
            <a:graphicFrameLocks noGrp="1"/>
          </p:cNvGraphicFramePr>
          <p:nvPr>
            <p:extLst>
              <p:ext uri="{D42A27DB-BD31-4B8C-83A1-F6EECF244321}">
                <p14:modId xmlns:p14="http://schemas.microsoft.com/office/powerpoint/2010/main" val="669654749"/>
              </p:ext>
            </p:extLst>
          </p:nvPr>
        </p:nvGraphicFramePr>
        <p:xfrm>
          <a:off x="429776" y="1268760"/>
          <a:ext cx="8229600" cy="5130800"/>
        </p:xfrm>
        <a:graphic>
          <a:graphicData uri="http://schemas.openxmlformats.org/drawingml/2006/table">
            <a:tbl>
              <a:tblPr firstRow="1" bandRow="1">
                <a:tableStyleId>{FABFCF23-3B69-468F-B69F-88F6DE6A72F2}</a:tableStyleId>
              </a:tblPr>
              <a:tblGrid>
                <a:gridCol w="1981984">
                  <a:extLst>
                    <a:ext uri="{9D8B030D-6E8A-4147-A177-3AD203B41FA5}">
                      <a16:colId xmlns:a16="http://schemas.microsoft.com/office/drawing/2014/main" val="1679937523"/>
                    </a:ext>
                  </a:extLst>
                </a:gridCol>
                <a:gridCol w="2016224">
                  <a:extLst>
                    <a:ext uri="{9D8B030D-6E8A-4147-A177-3AD203B41FA5}">
                      <a16:colId xmlns:a16="http://schemas.microsoft.com/office/drawing/2014/main" val="2800614997"/>
                    </a:ext>
                  </a:extLst>
                </a:gridCol>
                <a:gridCol w="4231392">
                  <a:extLst>
                    <a:ext uri="{9D8B030D-6E8A-4147-A177-3AD203B41FA5}">
                      <a16:colId xmlns:a16="http://schemas.microsoft.com/office/drawing/2014/main" val="1026444753"/>
                    </a:ext>
                  </a:extLst>
                </a:gridCol>
              </a:tblGrid>
              <a:tr h="370840">
                <a:tc>
                  <a:txBody>
                    <a:bodyPr/>
                    <a:lstStyle/>
                    <a:p>
                      <a:pPr algn="ctr"/>
                      <a:r>
                        <a:rPr lang="kk-KZ" sz="1800" dirty="0">
                          <a:latin typeface="Times New Roman" panose="02020603050405020304" pitchFamily="18" charset="0"/>
                          <a:cs typeface="Times New Roman" panose="02020603050405020304" pitchFamily="18" charset="0"/>
                        </a:rPr>
                        <a:t>Жыл</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k-KZ" sz="1800" dirty="0">
                          <a:latin typeface="Times New Roman" panose="02020603050405020304" pitchFamily="18" charset="0"/>
                          <a:cs typeface="Times New Roman" panose="02020603050405020304" pitchFamily="18" charset="0"/>
                        </a:rPr>
                        <a:t>Ғалым</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k-KZ" sz="1800" dirty="0">
                          <a:latin typeface="Times New Roman" panose="02020603050405020304" pitchFamily="18" charset="0"/>
                          <a:cs typeface="Times New Roman" panose="02020603050405020304" pitchFamily="18" charset="0"/>
                        </a:rPr>
                        <a:t>Ашылулар</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9785677"/>
                  </a:ext>
                </a:extLst>
              </a:tr>
              <a:tr h="370840">
                <a:tc>
                  <a:txBody>
                    <a:bodyPr/>
                    <a:lstStyle/>
                    <a:p>
                      <a:pPr algn="ct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k-KZ" sz="1800" b="1" dirty="0">
                          <a:latin typeface="Times New Roman" panose="02020603050405020304" pitchFamily="18" charset="0"/>
                          <a:cs typeface="Times New Roman" panose="02020603050405020304" pitchFamily="18" charset="0"/>
                        </a:rPr>
                        <a:t>1-кезең</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endParaRPr lang="ru-RU" sz="1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91299"/>
                  </a:ext>
                </a:extLst>
              </a:tr>
              <a:tr h="370840">
                <a:tc>
                  <a:txBody>
                    <a:bodyPr/>
                    <a:lstStyle/>
                    <a:p>
                      <a:pPr algn="ctr"/>
                      <a:r>
                        <a:rPr lang="kk-KZ" sz="1800" dirty="0">
                          <a:latin typeface="Times New Roman" panose="02020603050405020304" pitchFamily="18" charset="0"/>
                          <a:cs typeface="Times New Roman" panose="02020603050405020304" pitchFamily="18" charset="0"/>
                        </a:rPr>
                        <a:t>1880 ж.ж</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Л. </a:t>
                      </a:r>
                      <a:r>
                        <a:rPr lang="ru-RU" sz="1800" dirty="0" err="1">
                          <a:latin typeface="Times New Roman" panose="02020603050405020304" pitchFamily="18" charset="0"/>
                          <a:cs typeface="Times New Roman" panose="02020603050405020304" pitchFamily="18" charset="0"/>
                        </a:rPr>
                        <a:t>Гено</a:t>
                      </a:r>
                      <a:r>
                        <a:rPr lang="ru-RU" sz="1800" dirty="0">
                          <a:latin typeface="Times New Roman" panose="02020603050405020304" pitchFamily="18" charset="0"/>
                          <a:cs typeface="Times New Roman" panose="02020603050405020304" pitchFamily="18" charset="0"/>
                        </a:rPr>
                        <a:t>, У. </a:t>
                      </a:r>
                      <a:r>
                        <a:rPr lang="ru-RU" sz="1800" dirty="0" err="1">
                          <a:latin typeface="Times New Roman" panose="02020603050405020304" pitchFamily="18" charset="0"/>
                          <a:cs typeface="Times New Roman" panose="02020603050405020304" pitchFamily="18" charset="0"/>
                        </a:rPr>
                        <a:t>Бэтсон</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Гаррод</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err="1">
                          <a:latin typeface="Times New Roman" panose="02020603050405020304" pitchFamily="18" charset="0"/>
                          <a:cs typeface="Times New Roman" panose="02020603050405020304" pitchFamily="18" charset="0"/>
                        </a:rPr>
                        <a:t>Организмдегі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химиялық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процестеріндегі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тұқым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қуалаушылықтың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рөлі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түсінік</a:t>
                      </a:r>
                      <a:r>
                        <a:rPr lang="ru-RU" sz="1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67321776"/>
                  </a:ext>
                </a:extLst>
              </a:tr>
              <a:tr h="370840">
                <a:tc>
                  <a:txBody>
                    <a:bodyPr/>
                    <a:lstStyle/>
                    <a:p>
                      <a:pPr algn="ctr"/>
                      <a:r>
                        <a:rPr lang="kk-KZ" sz="1800" dirty="0">
                          <a:latin typeface="Times New Roman" panose="02020603050405020304" pitchFamily="18" charset="0"/>
                          <a:cs typeface="Times New Roman" panose="02020603050405020304" pitchFamily="18" charset="0"/>
                        </a:rPr>
                        <a:t>1902-1913 ж.ж</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Бэтсон</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Мендель </a:t>
                      </a:r>
                      <a:r>
                        <a:rPr lang="ru-RU" sz="1800" dirty="0" err="1">
                          <a:latin typeface="Times New Roman" panose="02020603050405020304" pitchFamily="18" charset="0"/>
                          <a:cs typeface="Times New Roman" panose="02020603050405020304" pitchFamily="18" charset="0"/>
                        </a:rPr>
                        <a:t>теориясын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танымал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"генетика" </a:t>
                      </a:r>
                      <a:r>
                        <a:rPr lang="ru-RU" sz="1800" dirty="0" err="1">
                          <a:latin typeface="Times New Roman" panose="02020603050405020304" pitchFamily="18" charset="0"/>
                          <a:cs typeface="Times New Roman" panose="02020603050405020304" pitchFamily="18" charset="0"/>
                        </a:rPr>
                        <a:t>терминін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енгізу</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8950207"/>
                  </a:ext>
                </a:extLst>
              </a:tr>
              <a:tr h="370840">
                <a:tc>
                  <a:txBody>
                    <a:bodyPr/>
                    <a:lstStyle/>
                    <a:p>
                      <a:pPr algn="ctr"/>
                      <a:r>
                        <a:rPr lang="kk-KZ" sz="1800" dirty="0">
                          <a:latin typeface="Times New Roman" panose="02020603050405020304" pitchFamily="18" charset="0"/>
                          <a:cs typeface="Times New Roman" panose="02020603050405020304" pitchFamily="18" charset="0"/>
                        </a:rPr>
                        <a:t>1902-1909 ж.ж</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А. </a:t>
                      </a:r>
                      <a:r>
                        <a:rPr lang="ru-RU" sz="1800" dirty="0" err="1">
                          <a:latin typeface="Times New Roman" panose="02020603050405020304" pitchFamily="18" charset="0"/>
                          <a:cs typeface="Times New Roman" panose="02020603050405020304" pitchFamily="18" charset="0"/>
                        </a:rPr>
                        <a:t>Гаррод</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Химиялық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тұжырымдамасын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дамыту</a:t>
                      </a:r>
                      <a:r>
                        <a:rPr lang="ru-RU" sz="1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86429170"/>
                  </a:ext>
                </a:extLst>
              </a:tr>
              <a:tr h="370840">
                <a:tc>
                  <a:txBody>
                    <a:bodyPr/>
                    <a:lstStyle/>
                    <a:p>
                      <a:pPr algn="ctr"/>
                      <a:r>
                        <a:rPr lang="kk-KZ" sz="1800" dirty="0">
                          <a:latin typeface="Times New Roman" panose="02020603050405020304" pitchFamily="18" charset="0"/>
                          <a:cs typeface="Times New Roman" panose="02020603050405020304" pitchFamily="18" charset="0"/>
                        </a:rPr>
                        <a:t>1909 ж</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А. </a:t>
                      </a:r>
                      <a:r>
                        <a:rPr lang="ru-RU" sz="1800" dirty="0" err="1">
                          <a:latin typeface="Times New Roman" panose="02020603050405020304" pitchFamily="18" charset="0"/>
                          <a:cs typeface="Times New Roman" panose="02020603050405020304" pitchFamily="18" charset="0"/>
                        </a:rPr>
                        <a:t>Гаррод</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Метаболизмнің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біткен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бұзылыстары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жұмысы</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6492752"/>
                  </a:ext>
                </a:extLst>
              </a:tr>
              <a:tr h="370840">
                <a:tc>
                  <a:txBody>
                    <a:bodyPr/>
                    <a:lstStyle/>
                    <a:p>
                      <a:pPr algn="ctr"/>
                      <a:r>
                        <a:rPr lang="kk-KZ" sz="1800" dirty="0">
                          <a:latin typeface="Times New Roman" panose="02020603050405020304" pitchFamily="18" charset="0"/>
                          <a:cs typeface="Times New Roman" panose="02020603050405020304" pitchFamily="18" charset="0"/>
                        </a:rPr>
                        <a:t>1914 ж</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А. </a:t>
                      </a:r>
                      <a:r>
                        <a:rPr lang="ru-RU" sz="1800" dirty="0" err="1">
                          <a:latin typeface="Times New Roman" panose="02020603050405020304" pitchFamily="18" charset="0"/>
                          <a:cs typeface="Times New Roman" panose="02020603050405020304" pitchFamily="18" charset="0"/>
                        </a:rPr>
                        <a:t>Гаррод</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err="1">
                          <a:latin typeface="Times New Roman" panose="02020603050405020304" pitchFamily="18" charset="0"/>
                          <a:cs typeface="Times New Roman" panose="02020603050405020304" pitchFamily="18" charset="0"/>
                        </a:rPr>
                        <a:t>Детоксикациялаушы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ферменттер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Британдық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медициналық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қауымдастықтың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баяндамасы</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945827"/>
                  </a:ext>
                </a:extLst>
              </a:tr>
              <a:tr h="370840">
                <a:tc>
                  <a:txBody>
                    <a:bodyPr/>
                    <a:lstStyle/>
                    <a:p>
                      <a:pPr algn="ctr"/>
                      <a:r>
                        <a:rPr lang="kk-KZ" sz="1800" dirty="0">
                          <a:latin typeface="Times New Roman" panose="02020603050405020304" pitchFamily="18" charset="0"/>
                          <a:cs typeface="Times New Roman" panose="02020603050405020304" pitchFamily="18" charset="0"/>
                        </a:rPr>
                        <a:t>1931 ж</a:t>
                      </a:r>
                      <a:endParaRPr lang="ru-RU" sz="1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А. </a:t>
                      </a:r>
                      <a:r>
                        <a:rPr lang="ru-RU" sz="1800" dirty="0" err="1">
                          <a:latin typeface="Times New Roman" panose="02020603050405020304" pitchFamily="18" charset="0"/>
                          <a:cs typeface="Times New Roman" panose="02020603050405020304" pitchFamily="18" charset="0"/>
                        </a:rPr>
                        <a:t>Гаррод</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Аурудың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біткен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факторлары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атты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еңбегі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жарық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көрді</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7352152"/>
                  </a:ext>
                </a:extLst>
              </a:tr>
            </a:tbl>
          </a:graphicData>
        </a:graphic>
      </p:graphicFrame>
    </p:spTree>
    <p:extLst>
      <p:ext uri="{BB962C8B-B14F-4D97-AF65-F5344CB8AC3E}">
        <p14:creationId xmlns:p14="http://schemas.microsoft.com/office/powerpoint/2010/main" val="229293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3B5F6E1E-8AB7-4EF4-AA41-6A6DA5F9633C}"/>
              </a:ext>
            </a:extLst>
          </p:cNvPr>
          <p:cNvGraphicFramePr>
            <a:graphicFrameLocks noGrp="1"/>
          </p:cNvGraphicFramePr>
          <p:nvPr>
            <p:extLst>
              <p:ext uri="{D42A27DB-BD31-4B8C-83A1-F6EECF244321}">
                <p14:modId xmlns:p14="http://schemas.microsoft.com/office/powerpoint/2010/main" val="700051117"/>
              </p:ext>
            </p:extLst>
          </p:nvPr>
        </p:nvGraphicFramePr>
        <p:xfrm>
          <a:off x="0" y="548680"/>
          <a:ext cx="9144000" cy="6223000"/>
        </p:xfrm>
        <a:graphic>
          <a:graphicData uri="http://schemas.openxmlformats.org/drawingml/2006/table">
            <a:tbl>
              <a:tblPr firstRow="1" bandRow="1">
                <a:tableStyleId>{F5AB1C69-6EDB-4FF4-983F-18BD219EF322}</a:tableStyleId>
              </a:tblPr>
              <a:tblGrid>
                <a:gridCol w="1835696">
                  <a:extLst>
                    <a:ext uri="{9D8B030D-6E8A-4147-A177-3AD203B41FA5}">
                      <a16:colId xmlns:a16="http://schemas.microsoft.com/office/drawing/2014/main" val="2924328273"/>
                    </a:ext>
                  </a:extLst>
                </a:gridCol>
                <a:gridCol w="1584176">
                  <a:extLst>
                    <a:ext uri="{9D8B030D-6E8A-4147-A177-3AD203B41FA5}">
                      <a16:colId xmlns:a16="http://schemas.microsoft.com/office/drawing/2014/main" val="2269539490"/>
                    </a:ext>
                  </a:extLst>
                </a:gridCol>
                <a:gridCol w="5724128">
                  <a:extLst>
                    <a:ext uri="{9D8B030D-6E8A-4147-A177-3AD203B41FA5}">
                      <a16:colId xmlns:a16="http://schemas.microsoft.com/office/drawing/2014/main" val="4004569575"/>
                    </a:ext>
                  </a:extLst>
                </a:gridCol>
              </a:tblGrid>
              <a:tr h="226824">
                <a:tc>
                  <a:txBody>
                    <a:bodyPr/>
                    <a:lstStyle/>
                    <a:p>
                      <a:pPr algn="ctr"/>
                      <a:r>
                        <a:rPr lang="kk-KZ" dirty="0">
                          <a:latin typeface="Times New Roman" panose="02020603050405020304" pitchFamily="18" charset="0"/>
                          <a:cs typeface="Times New Roman" panose="02020603050405020304" pitchFamily="18" charset="0"/>
                        </a:rPr>
                        <a:t>Жыл</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Ғалым</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Ашылулар</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6818468"/>
                  </a:ext>
                </a:extLst>
              </a:tr>
              <a:tr h="370840">
                <a:tc>
                  <a:txBody>
                    <a:bodyPr/>
                    <a:lstStyle/>
                    <a:p>
                      <a:pPr algn="ctr"/>
                      <a:r>
                        <a:rPr lang="kk-KZ" dirty="0">
                          <a:latin typeface="Times New Roman" panose="02020603050405020304" pitchFamily="18" charset="0"/>
                          <a:cs typeface="Times New Roman" panose="02020603050405020304" pitchFamily="18" charset="0"/>
                        </a:rPr>
                        <a:t>1920-1930 ж. 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Блейксли</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қызыл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қызғылт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вербенаның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алмауының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сипаттамасы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9990449"/>
                  </a:ext>
                </a:extLst>
              </a:tr>
              <a:tr h="370840">
                <a:tc>
                  <a:txBody>
                    <a:bodyPr/>
                    <a:lstStyle/>
                    <a:p>
                      <a:pPr algn="ctr"/>
                      <a:r>
                        <a:rPr lang="kk-KZ" dirty="0">
                          <a:latin typeface="Times New Roman" panose="02020603050405020304" pitchFamily="18" charset="0"/>
                          <a:cs typeface="Times New Roman" panose="02020603050405020304" pitchFamily="18" charset="0"/>
                        </a:rPr>
                        <a:t>1932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А. Фокс</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Фенилтиокарбамидтегі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соқырлық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құбылысының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сипаттамасы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7732140"/>
                  </a:ext>
                </a:extLst>
              </a:tr>
              <a:tr h="370840">
                <a:tc>
                  <a:txBody>
                    <a:bodyPr/>
                    <a:lstStyle/>
                    <a:p>
                      <a:pPr algn="ctr"/>
                      <a:r>
                        <a:rPr lang="kk-KZ" dirty="0">
                          <a:latin typeface="Times New Roman" panose="02020603050405020304" pitchFamily="18" charset="0"/>
                          <a:cs typeface="Times New Roman" panose="02020603050405020304" pitchFamily="18" charset="0"/>
                        </a:rPr>
                        <a:t>1952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a:latin typeface="Times New Roman" panose="02020603050405020304" pitchFamily="18" charset="0"/>
                          <a:cs typeface="Times New Roman" panose="02020603050405020304" pitchFamily="18" charset="0"/>
                        </a:rPr>
                        <a:t>А. Такахара</a:t>
                      </a:r>
                    </a:p>
                  </a:txBody>
                  <a:tcPr/>
                </a:tc>
                <a:tc>
                  <a:txBody>
                    <a:bodyPr/>
                    <a:lstStyle/>
                    <a:p>
                      <a:pPr algn="ctr"/>
                      <a:r>
                        <a:rPr lang="ru-RU" dirty="0" err="1">
                          <a:latin typeface="Times New Roman" panose="02020603050405020304" pitchFamily="18" charset="0"/>
                          <a:cs typeface="Times New Roman" panose="02020603050405020304" pitchFamily="18" charset="0"/>
                        </a:rPr>
                        <a:t>Акаталаземияның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отбасылық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сипаттамасы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9113683"/>
                  </a:ext>
                </a:extLst>
              </a:tr>
              <a:tr h="370840">
                <a:tc>
                  <a:txBody>
                    <a:bodyPr/>
                    <a:lstStyle/>
                    <a:p>
                      <a:pPr algn="ctr"/>
                      <a:r>
                        <a:rPr lang="kk-KZ" dirty="0">
                          <a:latin typeface="Times New Roman" panose="02020603050405020304" pitchFamily="18" charset="0"/>
                          <a:cs typeface="Times New Roman" panose="02020603050405020304" pitchFamily="18" charset="0"/>
                        </a:rPr>
                        <a:t>1956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a:latin typeface="Times New Roman" panose="02020603050405020304" pitchFamily="18" charset="0"/>
                          <a:cs typeface="Times New Roman" panose="02020603050405020304" pitchFamily="18" charset="0"/>
                        </a:rPr>
                        <a:t>А. Карсон, </a:t>
                      </a:r>
                    </a:p>
                    <a:p>
                      <a:pPr algn="ctr"/>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Алвинг</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Примахинді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гемолитикалық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анемияның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себебі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эритроциттердегі</a:t>
                      </a:r>
                      <a:r>
                        <a:rPr lang="ru-RU" dirty="0">
                          <a:latin typeface="Times New Roman" panose="02020603050405020304" pitchFamily="18" charset="0"/>
                          <a:cs typeface="Times New Roman" panose="02020603050405020304" pitchFamily="18" charset="0"/>
                        </a:rPr>
                        <a:t> глюкоза-6-фосфатдегидрогеназаның </a:t>
                      </a:r>
                      <a:r>
                        <a:rPr lang="ru-RU" dirty="0" err="1">
                          <a:latin typeface="Times New Roman" panose="02020603050405020304" pitchFamily="18" charset="0"/>
                          <a:cs typeface="Times New Roman" panose="02020603050405020304" pitchFamily="18" charset="0"/>
                        </a:rPr>
                        <a:t>тұқым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қуалайтын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тапшылығының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ашылуы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5435805"/>
                  </a:ext>
                </a:extLst>
              </a:tr>
              <a:tr h="370840">
                <a:tc>
                  <a:txBody>
                    <a:bodyPr/>
                    <a:lstStyle/>
                    <a:p>
                      <a:pPr algn="ctr"/>
                      <a:r>
                        <a:rPr lang="kk-KZ" dirty="0">
                          <a:latin typeface="Times New Roman" panose="02020603050405020304" pitchFamily="18" charset="0"/>
                          <a:cs typeface="Times New Roman" panose="02020603050405020304" pitchFamily="18" charset="0"/>
                        </a:rPr>
                        <a:t>1962 ж.ж</a:t>
                      </a:r>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a:latin typeface="Times New Roman" panose="02020603050405020304" pitchFamily="18" charset="0"/>
                          <a:cs typeface="Times New Roman" panose="02020603050405020304" pitchFamily="18" charset="0"/>
                        </a:rPr>
                        <a:t>В. </a:t>
                      </a:r>
                      <a:r>
                        <a:rPr lang="ru-RU" sz="1800" b="0" dirty="0" err="1">
                          <a:latin typeface="Times New Roman" panose="02020603050405020304" pitchFamily="18" charset="0"/>
                          <a:cs typeface="Times New Roman" panose="02020603050405020304" pitchFamily="18" charset="0"/>
                        </a:rPr>
                        <a:t>Калоу</a:t>
                      </a:r>
                      <a:endParaRPr lang="ru-RU" sz="1800" b="0"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Жағымсыз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бейімділікті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фармакогенетика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бірінші</a:t>
                      </a:r>
                      <a:r>
                        <a:rPr lang="ru-RU" dirty="0">
                          <a:latin typeface="Times New Roman" panose="02020603050405020304" pitchFamily="18" charset="0"/>
                          <a:cs typeface="Times New Roman" panose="02020603050405020304" pitchFamily="18" charset="0"/>
                        </a:rPr>
                        <a:t> монография </a:t>
                      </a:r>
                      <a:r>
                        <a:rPr lang="ru-RU" dirty="0" err="1">
                          <a:latin typeface="Times New Roman" panose="02020603050405020304" pitchFamily="18" charset="0"/>
                          <a:cs typeface="Times New Roman" panose="02020603050405020304" pitchFamily="18" charset="0"/>
                        </a:rPr>
                        <a:t>жарияланды</a:t>
                      </a:r>
                      <a:r>
                        <a:rPr lang="ru-RU"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57530680"/>
                  </a:ext>
                </a:extLst>
              </a:tr>
              <a:tr h="370840">
                <a:tc>
                  <a:txBody>
                    <a:bodyPr/>
                    <a:lstStyle/>
                    <a:p>
                      <a:pPr algn="ctr"/>
                      <a:r>
                        <a:rPr lang="kk-KZ" dirty="0">
                          <a:latin typeface="Times New Roman" panose="02020603050405020304" pitchFamily="18" charset="0"/>
                          <a:cs typeface="Times New Roman" panose="02020603050405020304" pitchFamily="18" charset="0"/>
                        </a:rPr>
                        <a:t>1992 ж.ж </a:t>
                      </a:r>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a:latin typeface="Times New Roman" panose="02020603050405020304" pitchFamily="18" charset="0"/>
                          <a:cs typeface="Times New Roman" panose="02020603050405020304" pitchFamily="18" charset="0"/>
                        </a:rPr>
                        <a:t>В. </a:t>
                      </a:r>
                      <a:r>
                        <a:rPr lang="ru-RU" sz="1800" b="0" dirty="0" err="1">
                          <a:latin typeface="Times New Roman" panose="02020603050405020304" pitchFamily="18" charset="0"/>
                          <a:cs typeface="Times New Roman" panose="02020603050405020304" pitchFamily="18" charset="0"/>
                        </a:rPr>
                        <a:t>Калоу</a:t>
                      </a:r>
                      <a:endParaRPr lang="ru-RU" sz="1800" b="0"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Дәрілік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метаболизмнің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фармакогенетикасы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алғашқы</a:t>
                      </a:r>
                      <a:r>
                        <a:rPr lang="ru-RU" dirty="0">
                          <a:latin typeface="Times New Roman" panose="02020603050405020304" pitchFamily="18" charset="0"/>
                          <a:cs typeface="Times New Roman" panose="02020603050405020304" pitchFamily="18" charset="0"/>
                        </a:rPr>
                        <a:t> энциклопедия </a:t>
                      </a:r>
                      <a:r>
                        <a:rPr lang="ru-RU" dirty="0" err="1">
                          <a:latin typeface="Times New Roman" panose="02020603050405020304" pitchFamily="18" charset="0"/>
                          <a:cs typeface="Times New Roman" panose="02020603050405020304" pitchFamily="18" charset="0"/>
                        </a:rPr>
                        <a:t>жарияланды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5784276"/>
                  </a:ext>
                </a:extLst>
              </a:tr>
              <a:tr h="370840">
                <a:tc>
                  <a:txBody>
                    <a:bodyPr/>
                    <a:lstStyle/>
                    <a:p>
                      <a:pPr algn="ctr"/>
                      <a:r>
                        <a:rPr lang="kk-KZ" dirty="0">
                          <a:latin typeface="Times New Roman" panose="02020603050405020304" pitchFamily="18" charset="0"/>
                          <a:cs typeface="Times New Roman" panose="02020603050405020304" pitchFamily="18" charset="0"/>
                        </a:rPr>
                        <a:t>1960-1990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 - </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пациенттердің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ерекшеліктеріне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тиімділігі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төзімділігі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жағымсыз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дамуының</a:t>
                      </a:r>
                      <a:r>
                        <a:rPr lang="ru-RU" dirty="0">
                          <a:latin typeface="Times New Roman" panose="02020603050405020304" pitchFamily="18" charset="0"/>
                          <a:cs typeface="Times New Roman" panose="02020603050405020304" pitchFamily="18" charset="0"/>
                        </a:rPr>
                        <a:t> 100-ге </a:t>
                      </a:r>
                      <a:r>
                        <a:rPr lang="ru-RU" dirty="0" err="1">
                          <a:latin typeface="Times New Roman" panose="02020603050405020304" pitchFamily="18" charset="0"/>
                          <a:cs typeface="Times New Roman" panose="02020603050405020304" pitchFamily="18" charset="0"/>
                        </a:rPr>
                        <a:t>жуық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Фармакогенетикалық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тестілерді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практикаға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әрекеттері</a:t>
                      </a:r>
                      <a:r>
                        <a:rPr lang="ru-RU"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729059182"/>
                  </a:ext>
                </a:extLst>
              </a:tr>
            </a:tbl>
          </a:graphicData>
        </a:graphic>
      </p:graphicFrame>
      <p:sp>
        <p:nvSpPr>
          <p:cNvPr id="5" name="TextBox 4">
            <a:extLst>
              <a:ext uri="{FF2B5EF4-FFF2-40B4-BE49-F238E27FC236}">
                <a16:creationId xmlns:a16="http://schemas.microsoft.com/office/drawing/2014/main" id="{64B9008D-CF66-4E1F-9469-5808D8A3E6AB}"/>
              </a:ext>
            </a:extLst>
          </p:cNvPr>
          <p:cNvSpPr txBox="1"/>
          <p:nvPr/>
        </p:nvSpPr>
        <p:spPr>
          <a:xfrm>
            <a:off x="2771800" y="70338"/>
            <a:ext cx="2088232" cy="461665"/>
          </a:xfrm>
          <a:prstGeom prst="rect">
            <a:avLst/>
          </a:prstGeom>
          <a:noFill/>
        </p:spPr>
        <p:txBody>
          <a:bodyPr wrap="square" rtlCol="0">
            <a:spAutoFit/>
          </a:bodyPr>
          <a:lstStyle/>
          <a:p>
            <a:pPr algn="ctr"/>
            <a:r>
              <a:rPr lang="kk-KZ" sz="2400" b="1" dirty="0">
                <a:latin typeface="Times New Roman" panose="02020603050405020304" pitchFamily="18" charset="0"/>
                <a:cs typeface="Times New Roman" panose="02020603050405020304" pitchFamily="18" charset="0"/>
              </a:rPr>
              <a:t>2-кезең</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57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11DD889E-F487-46B6-8EF1-03B29B9A8A9D}"/>
              </a:ext>
            </a:extLst>
          </p:cNvPr>
          <p:cNvGraphicFramePr>
            <a:graphicFrameLocks noGrp="1"/>
          </p:cNvGraphicFramePr>
          <p:nvPr>
            <p:extLst>
              <p:ext uri="{D42A27DB-BD31-4B8C-83A1-F6EECF244321}">
                <p14:modId xmlns:p14="http://schemas.microsoft.com/office/powerpoint/2010/main" val="3617694309"/>
              </p:ext>
            </p:extLst>
          </p:nvPr>
        </p:nvGraphicFramePr>
        <p:xfrm>
          <a:off x="128715" y="404664"/>
          <a:ext cx="9036495" cy="6400800"/>
        </p:xfrm>
        <a:graphic>
          <a:graphicData uri="http://schemas.openxmlformats.org/drawingml/2006/table">
            <a:tbl>
              <a:tblPr firstRow="1" bandRow="1">
                <a:tableStyleId>{93296810-A885-4BE3-A3E7-6D5BEEA58F35}</a:tableStyleId>
              </a:tblPr>
              <a:tblGrid>
                <a:gridCol w="1296144">
                  <a:extLst>
                    <a:ext uri="{9D8B030D-6E8A-4147-A177-3AD203B41FA5}">
                      <a16:colId xmlns:a16="http://schemas.microsoft.com/office/drawing/2014/main" val="2171177558"/>
                    </a:ext>
                  </a:extLst>
                </a:gridCol>
                <a:gridCol w="1562965">
                  <a:extLst>
                    <a:ext uri="{9D8B030D-6E8A-4147-A177-3AD203B41FA5}">
                      <a16:colId xmlns:a16="http://schemas.microsoft.com/office/drawing/2014/main" val="4158360706"/>
                    </a:ext>
                  </a:extLst>
                </a:gridCol>
                <a:gridCol w="6177386">
                  <a:extLst>
                    <a:ext uri="{9D8B030D-6E8A-4147-A177-3AD203B41FA5}">
                      <a16:colId xmlns:a16="http://schemas.microsoft.com/office/drawing/2014/main" val="743485139"/>
                    </a:ext>
                  </a:extLst>
                </a:gridCol>
              </a:tblGrid>
              <a:tr h="352879">
                <a:tc>
                  <a:txBody>
                    <a:bodyPr/>
                    <a:lstStyle/>
                    <a:p>
                      <a:pPr algn="ctr"/>
                      <a:r>
                        <a:rPr lang="kk-KZ" dirty="0">
                          <a:latin typeface="Times New Roman" panose="02020603050405020304" pitchFamily="18" charset="0"/>
                          <a:cs typeface="Times New Roman" panose="02020603050405020304" pitchFamily="18" charset="0"/>
                        </a:rPr>
                        <a:t>Жыл</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Ғалым</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Ашылулар</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3420376"/>
                  </a:ext>
                </a:extLst>
              </a:tr>
              <a:tr h="1131147">
                <a:tc>
                  <a:txBody>
                    <a:bodyPr/>
                    <a:lstStyle/>
                    <a:p>
                      <a:pPr algn="ctr"/>
                      <a:r>
                        <a:rPr lang="kk-KZ" dirty="0">
                          <a:latin typeface="Times New Roman" panose="02020603050405020304" pitchFamily="18" charset="0"/>
                          <a:cs typeface="Times New Roman" panose="02020603050405020304" pitchFamily="18" charset="0"/>
                        </a:rPr>
                        <a:t>1990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топтардағы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фармакокинетикасы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фармакодинамикасының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өзгеруіне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аллельдік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нұсқалары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аллельдер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генотиптердің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жиілігін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зерттеу</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55629434"/>
                  </a:ext>
                </a:extLst>
              </a:tr>
              <a:tr h="870113">
                <a:tc>
                  <a:txBody>
                    <a:bodyPr/>
                    <a:lstStyle/>
                    <a:p>
                      <a:pPr algn="ctr"/>
                      <a:r>
                        <a:rPr lang="kk-KZ" dirty="0">
                          <a:latin typeface="Times New Roman" panose="02020603050405020304" pitchFamily="18" charset="0"/>
                          <a:cs typeface="Times New Roman" panose="02020603050405020304" pitchFamily="18" charset="0"/>
                        </a:rPr>
                        <a:t>2000 ж.ж басы</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Дәрілік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дозалау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режимдерін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таңдау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фармакогенетикалық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тестілерді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әзірлеу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практикаға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енгізу</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238577"/>
                  </a:ext>
                </a:extLst>
              </a:tr>
              <a:tr h="352879">
                <a:tc>
                  <a:txBody>
                    <a:bodyPr/>
                    <a:lstStyle/>
                    <a:p>
                      <a:pPr algn="ctr"/>
                      <a:r>
                        <a:rPr lang="kk-KZ" dirty="0">
                          <a:latin typeface="Times New Roman" panose="02020603050405020304" pitchFamily="18" charset="0"/>
                          <a:cs typeface="Times New Roman" panose="02020603050405020304" pitchFamily="18" charset="0"/>
                        </a:rPr>
                        <a:t>2003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«Адам геномы» жобасының аяқталуы</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3031226"/>
                  </a:ext>
                </a:extLst>
              </a:tr>
              <a:tr h="1392180">
                <a:tc>
                  <a:txBody>
                    <a:bodyPr/>
                    <a:lstStyle/>
                    <a:p>
                      <a:pPr algn="ctr"/>
                      <a:r>
                        <a:rPr lang="kk-KZ" dirty="0">
                          <a:latin typeface="Times New Roman" panose="02020603050405020304" pitchFamily="18" charset="0"/>
                          <a:cs typeface="Times New Roman" panose="02020603050405020304" pitchFamily="18" charset="0"/>
                        </a:rPr>
                        <a:t> 2005 ж.ж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Халықаралық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ғылыми-медициналық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кеңесі</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Халықаралық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ғылыми</a:t>
                      </a:r>
                      <a:r>
                        <a:rPr lang="ru-RU" dirty="0">
                          <a:latin typeface="Times New Roman" panose="02020603050405020304" pitchFamily="18" charset="0"/>
                          <a:cs typeface="Times New Roman" panose="02020603050405020304" pitchFamily="18" charset="0"/>
                        </a:rPr>
                        <a:t> медицина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Фармакогенетика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жақсарту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нұсқаулығын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шығарды</a:t>
                      </a:r>
                      <a:r>
                        <a:rPr lang="ru-RU"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187604836"/>
                  </a:ext>
                </a:extLst>
              </a:tr>
              <a:tr h="609079">
                <a:tc>
                  <a:txBody>
                    <a:bodyPr/>
                    <a:lstStyle/>
                    <a:p>
                      <a:pPr algn="ctr"/>
                      <a:r>
                        <a:rPr lang="kk-KZ" dirty="0">
                          <a:latin typeface="Times New Roman" panose="02020603050405020304" pitchFamily="18" charset="0"/>
                          <a:cs typeface="Times New Roman" panose="02020603050405020304" pitchFamily="18" charset="0"/>
                        </a:rPr>
                        <a:t>2007 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err="1">
                          <a:latin typeface="Times New Roman" panose="02020603050405020304" pitchFamily="18" charset="0"/>
                          <a:cs typeface="Times New Roman" panose="02020603050405020304" pitchFamily="18" charset="0"/>
                        </a:rPr>
                        <a:t>Пациенттерге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кеңейтілген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геномдық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ассоциативті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талдау</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Genome-Wide Associated Study, GWAS) </a:t>
                      </a:r>
                      <a:r>
                        <a:rPr lang="ru-RU" dirty="0" err="1">
                          <a:latin typeface="Times New Roman" panose="02020603050405020304" pitchFamily="18" charset="0"/>
                          <a:cs typeface="Times New Roman" panose="02020603050405020304" pitchFamily="18" charset="0"/>
                        </a:rPr>
                        <a:t>жүргізілді</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0406460"/>
                  </a:ext>
                </a:extLst>
              </a:tr>
              <a:tr h="1392180">
                <a:tc>
                  <a:txBody>
                    <a:bodyPr/>
                    <a:lstStyle/>
                    <a:p>
                      <a:pPr algn="ctr"/>
                      <a:r>
                        <a:rPr lang="kk-KZ" dirty="0">
                          <a:latin typeface="Times New Roman" panose="02020603050405020304" pitchFamily="18" charset="0"/>
                          <a:cs typeface="Times New Roman" panose="02020603050405020304" pitchFamily="18" charset="0"/>
                        </a:rPr>
                        <a:t>2010 ж</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a:latin typeface="Times New Roman" panose="02020603050405020304" pitchFamily="18" charset="0"/>
                          <a:cs typeface="Times New Roman" panose="02020603050405020304" pitchFamily="18" charset="0"/>
                        </a:rPr>
                        <a:t>"1000 </a:t>
                      </a:r>
                      <a:r>
                        <a:rPr lang="ru-RU" dirty="0" err="1">
                          <a:latin typeface="Times New Roman" panose="02020603050405020304" pitchFamily="18" charset="0"/>
                          <a:cs typeface="Times New Roman" panose="02020603050405020304" pitchFamily="18" charset="0"/>
                        </a:rPr>
                        <a:t>геномдар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жобасы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популяцияларда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кездесетін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полиморфизмдердің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мутациялардың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дезоксирибонуклеин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қышқылының</a:t>
                      </a:r>
                      <a:r>
                        <a:rPr lang="ru-RU" dirty="0">
                          <a:latin typeface="Times New Roman" panose="02020603050405020304" pitchFamily="18" charset="0"/>
                          <a:cs typeface="Times New Roman" panose="02020603050405020304" pitchFamily="18" charset="0"/>
                        </a:rPr>
                        <a:t> (ДНҚ) </a:t>
                      </a:r>
                      <a:r>
                        <a:rPr lang="ru-RU" dirty="0" err="1">
                          <a:latin typeface="Times New Roman" panose="02020603050405020304" pitchFamily="18" charset="0"/>
                          <a:cs typeface="Times New Roman" panose="02020603050405020304" pitchFamily="18" charset="0"/>
                        </a:rPr>
                        <a:t>құрылымдық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өзгерістерінің</a:t>
                      </a:r>
                      <a:r>
                        <a:rPr lang="ru-RU" dirty="0">
                          <a:latin typeface="Times New Roman" panose="02020603050405020304" pitchFamily="18" charset="0"/>
                          <a:cs typeface="Times New Roman" panose="02020603050405020304" pitchFamily="18" charset="0"/>
                        </a:rPr>
                        <a:t> 95% - на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көпшілігі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жоқ</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7635357"/>
                  </a:ext>
                </a:extLst>
              </a:tr>
            </a:tbl>
          </a:graphicData>
        </a:graphic>
      </p:graphicFrame>
      <p:sp>
        <p:nvSpPr>
          <p:cNvPr id="6" name="TextBox 5">
            <a:extLst>
              <a:ext uri="{FF2B5EF4-FFF2-40B4-BE49-F238E27FC236}">
                <a16:creationId xmlns:a16="http://schemas.microsoft.com/office/drawing/2014/main" id="{12F52DC2-3EAC-47D9-852E-A76157B0510D}"/>
              </a:ext>
            </a:extLst>
          </p:cNvPr>
          <p:cNvSpPr txBox="1"/>
          <p:nvPr/>
        </p:nvSpPr>
        <p:spPr>
          <a:xfrm>
            <a:off x="1691680" y="0"/>
            <a:ext cx="4600134" cy="461665"/>
          </a:xfrm>
          <a:prstGeom prst="rect">
            <a:avLst/>
          </a:prstGeom>
          <a:noFill/>
        </p:spPr>
        <p:txBody>
          <a:bodyPr wrap="square">
            <a:spAutoFit/>
          </a:bodyPr>
          <a:lstStyle/>
          <a:p>
            <a:pPr algn="ctr"/>
            <a:r>
              <a:rPr lang="kk-KZ" sz="2400" b="1" dirty="0">
                <a:latin typeface="Times New Roman" panose="02020603050405020304" pitchFamily="18" charset="0"/>
                <a:cs typeface="Times New Roman" panose="02020603050405020304" pitchFamily="18" charset="0"/>
              </a:rPr>
              <a:t>3-кезең</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04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одним вырезанным углом 6"/>
          <p:cNvSpPr/>
          <p:nvPr/>
        </p:nvSpPr>
        <p:spPr>
          <a:xfrm>
            <a:off x="1832065" y="2811370"/>
            <a:ext cx="5476603" cy="1399761"/>
          </a:xfrm>
          <a:prstGeom prst="snip1Rect">
            <a:avLst/>
          </a:prstGeom>
          <a:scene3d>
            <a:camera prst="orthographicFront"/>
            <a:lightRig rig="threePt" dir="t"/>
          </a:scene3d>
          <a:sp3d>
            <a:bevelT w="139700" prst="cross"/>
          </a:sp3d>
        </p:spPr>
        <p:style>
          <a:lnRef idx="2">
            <a:schemeClr val="accent3"/>
          </a:lnRef>
          <a:fillRef idx="1">
            <a:schemeClr val="lt1"/>
          </a:fillRef>
          <a:effectRef idx="0">
            <a:schemeClr val="accent3"/>
          </a:effectRef>
          <a:fontRef idx="minor">
            <a:schemeClr val="dk1"/>
          </a:fontRef>
        </p:style>
        <p:txBody>
          <a:bodyPr rtlCol="0" anchor="ctr"/>
          <a:lstStyle/>
          <a:p>
            <a:pPr algn="ctr"/>
            <a:r>
              <a:rPr lang="kk-KZ" sz="3200" b="1" dirty="0">
                <a:solidFill>
                  <a:schemeClr val="tx2">
                    <a:lumMod val="90000"/>
                    <a:lumOff val="10000"/>
                  </a:schemeClr>
                </a:solidFill>
                <a:latin typeface="Times New Roman" panose="02020603050405020304" pitchFamily="18" charset="0"/>
                <a:cs typeface="Times New Roman" panose="02020603050405020304" pitchFamily="18" charset="0"/>
              </a:rPr>
              <a:t>Тақырыбы:Фармакогенетикалық зерттеулердің маңызы</a:t>
            </a:r>
            <a:endParaRPr lang="ru-RU" sz="24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008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83568" y="836712"/>
            <a:ext cx="7720150" cy="563231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Фармакогенетикалық айырмашылықтар (мысалы, ацетилденуге, гидролизге, тотығуға немесе метаболизмге жауапты ферменттердің әр түрлі белсенділігіне байланысты) клиникалық салдары болуы мүмкін . Мысалы, кейбір дәрі-дәрмектерді жылдам метаболиздейтін науқастарға препараттың терапиялық қан концентрациясына жету үшін жоғары дозалар немесе жиірек дозалар беру қажет болуы мүмкін. Сонымен бірге, белгілі бір дәрілерді баяу метаболиздейтін пациенттерге мас болуды болдырмау үшін препаратты қабылдаудың аз жиілігімен аз дозада тағайындау қажет болуы мүмкін, атап айтқанда, бұл терапевтік әрекеттің ені аз дәрі-дәрмектерге қатысты. Мысалы, азатиопринді қажет ететін ішектің қабыну ауруы бар науқастарда препараттың оңтайлы бастапқы дозасын анықтау үшін тиопурин метилтрансферазаның (TPMT) генотипі жасалады. Препаратты қолданар алдында генетикалық айырмашылықтардың көпшілігін болжау мүмкін емес, бірақ есірткі санының көбеюі үшін (мысалы, карбамазепин, клопидогрел, варфарин) өзгергіштік, тиімділік және уыттылық қаупі белгілі бір генетикалық айырмашылықтармен байланысты болуы мүмкін. </a:t>
            </a:r>
          </a:p>
        </p:txBody>
      </p:sp>
    </p:spTree>
    <p:extLst>
      <p:ext uri="{BB962C8B-B14F-4D97-AF65-F5344CB8AC3E}">
        <p14:creationId xmlns:p14="http://schemas.microsoft.com/office/powerpoint/2010/main" val="15117205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14401"/>
          </a:xfrm>
          <a:ln>
            <a:solidFill>
              <a:schemeClr val="tx1"/>
            </a:solidFill>
          </a:ln>
        </p:spPr>
        <p:txBody>
          <a:bodyPr>
            <a:normAutofit fontScale="90000"/>
          </a:bodyPr>
          <a:lstStyle/>
          <a:p>
            <a:r>
              <a:rPr lang="kk-KZ" sz="5400" b="1" dirty="0">
                <a:latin typeface="Times New Roman" panose="02020603050405020304" pitchFamily="18" charset="0"/>
                <a:cs typeface="Times New Roman" panose="02020603050405020304" pitchFamily="18" charset="0"/>
              </a:rPr>
              <a:t>Жоспар</a:t>
            </a:r>
            <a:endParaRPr lang="ru-RU" sz="54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2031" y="1628800"/>
            <a:ext cx="8229600" cy="4525963"/>
          </a:xfrm>
        </p:spPr>
        <p:txBody>
          <a:bodyPr>
            <a:normAutofit/>
          </a:bodyPr>
          <a:lstStyle/>
          <a:p>
            <a:pPr marL="0" indent="0">
              <a:buNone/>
            </a:pPr>
            <a:r>
              <a:rPr lang="kk-KZ" sz="2800" b="1" dirty="0">
                <a:latin typeface="Times New Roman" pitchFamily="18" charset="0"/>
                <a:cs typeface="Times New Roman" pitchFamily="18" charset="0"/>
              </a:rPr>
              <a:t>1.</a:t>
            </a:r>
            <a:r>
              <a:rPr lang="en-US" altLang="ru-RU" sz="2800" b="1" dirty="0">
                <a:latin typeface="Times New Roman" panose="02020603050405020304" pitchFamily="18" charset="0"/>
                <a:cs typeface="Times New Roman" panose="02020603050405020304" pitchFamily="18" charset="0"/>
              </a:rPr>
              <a:t> </a:t>
            </a:r>
            <a:r>
              <a:rPr lang="ru-RU" sz="2800" b="1" dirty="0" err="1">
                <a:latin typeface="Times New Roman" pitchFamily="18" charset="0"/>
                <a:cs typeface="Times New Roman" pitchFamily="18" charset="0"/>
              </a:rPr>
              <a:t>Фармакогенетикаға кіріспе</a:t>
            </a:r>
            <a:endParaRPr lang="ru-RU" sz="2800" b="1" dirty="0">
              <a:latin typeface="Times New Roman" pitchFamily="18" charset="0"/>
              <a:cs typeface="Times New Roman" pitchFamily="18" charset="0"/>
            </a:endParaRPr>
          </a:p>
          <a:p>
            <a:pPr marL="0" indent="0" algn="just">
              <a:buNone/>
            </a:pPr>
            <a:r>
              <a:rPr lang="kk-KZ" sz="2800" b="1" dirty="0">
                <a:latin typeface="Times New Roman" pitchFamily="18" charset="0"/>
                <a:cs typeface="Times New Roman" pitchFamily="18" charset="0"/>
              </a:rPr>
              <a:t>2. </a:t>
            </a:r>
            <a:r>
              <a:rPr lang="ru-RU" sz="2800" b="1" dirty="0" err="1">
                <a:latin typeface="Times New Roman" pitchFamily="18" charset="0"/>
                <a:cs typeface="Times New Roman" pitchFamily="18" charset="0"/>
              </a:rPr>
              <a:t>Пәннің мақсаты </a:t>
            </a:r>
            <a:r>
              <a:rPr lang="ru-RU" sz="2800" b="1" dirty="0">
                <a:latin typeface="Times New Roman" pitchFamily="18" charset="0"/>
                <a:cs typeface="Times New Roman" pitchFamily="18" charset="0"/>
              </a:rPr>
              <a:t>мен </a:t>
            </a:r>
            <a:r>
              <a:rPr lang="ru-RU" sz="2800" b="1" dirty="0" err="1">
                <a:latin typeface="Times New Roman" pitchFamily="18" charset="0"/>
                <a:cs typeface="Times New Roman" pitchFamily="18" charset="0"/>
              </a:rPr>
              <a:t>міндеттері</a:t>
            </a:r>
            <a:endParaRPr lang="ru-RU" sz="2800" b="1" dirty="0">
              <a:latin typeface="Times New Roman" pitchFamily="18" charset="0"/>
              <a:cs typeface="Times New Roman" pitchFamily="18" charset="0"/>
            </a:endParaRPr>
          </a:p>
          <a:p>
            <a:pPr marL="0" indent="0" algn="just">
              <a:buNone/>
            </a:pPr>
            <a:r>
              <a:rPr lang="kk-KZ" sz="2800" b="1" dirty="0">
                <a:latin typeface="Times New Roman" pitchFamily="18" charset="0"/>
                <a:cs typeface="Times New Roman" pitchFamily="18" charset="0"/>
              </a:rPr>
              <a:t>3. Фармаконетиканың даму кезеңдері</a:t>
            </a:r>
            <a:endParaRPr lang="ru-RU" sz="2800" b="1" dirty="0">
              <a:latin typeface="Times New Roman" panose="02020603050405020304" pitchFamily="18" charset="0"/>
              <a:cs typeface="Times New Roman" panose="02020603050405020304" pitchFamily="18" charset="0"/>
            </a:endParaRPr>
          </a:p>
          <a:p>
            <a:pPr marL="0" indent="0" algn="just">
              <a:buNone/>
            </a:pPr>
            <a:r>
              <a:rPr lang="kk-KZ" sz="2800" b="1" dirty="0">
                <a:latin typeface="Times New Roman" pitchFamily="18" charset="0"/>
                <a:cs typeface="Times New Roman" pitchFamily="18" charset="0"/>
              </a:rPr>
              <a:t>4. Фармаконетиканың даму тарихы (кесте)</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7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925481" y="531814"/>
            <a:ext cx="6858000" cy="1600200"/>
          </a:xfrm>
          <a:prstGeom prst="rect">
            <a:avLst/>
          </a:prstGeom>
          <a:noFill/>
          <a:ln>
            <a:noFill/>
          </a:ln>
        </p:spPr>
        <p:txBody>
          <a:bodyPr spcFirstLastPara="1" vert="horz" wrap="square" lIns="91425" tIns="45700" rIns="91425" bIns="45700" rtlCol="0" anchor="b" anchorCtr="0">
            <a:noAutofit/>
          </a:bodyPr>
          <a:lstStyle/>
          <a:p>
            <a:pPr>
              <a:lnSpc>
                <a:spcPct val="120833"/>
              </a:lnSpc>
              <a:spcBef>
                <a:spcPts val="0"/>
              </a:spcBef>
              <a:buClr>
                <a:schemeClr val="dk2"/>
              </a:buClr>
              <a:buSzPts val="4800"/>
            </a:pPr>
            <a:r>
              <a:rPr lang="ru-RU" sz="3600" b="1" dirty="0" err="1">
                <a:solidFill>
                  <a:srgbClr val="FF0000"/>
                </a:solidFill>
                <a:latin typeface="Times New Roman" panose="02020603050405020304" pitchFamily="18" charset="0"/>
                <a:cs typeface="Times New Roman" panose="02020603050405020304" pitchFamily="18" charset="0"/>
              </a:rPr>
              <a:t>Фармакогенетика</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үш</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негізгі</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мәселені</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шешуге</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арналған</a:t>
            </a:r>
            <a:r>
              <a:rPr lang="ru-RU"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93" name="Google Shape;93;p17"/>
          <p:cNvSpPr txBox="1">
            <a:spLocks noGrp="1"/>
          </p:cNvSpPr>
          <p:nvPr>
            <p:ph type="body" idx="1"/>
          </p:nvPr>
        </p:nvSpPr>
        <p:spPr>
          <a:xfrm>
            <a:off x="1058092" y="2406334"/>
            <a:ext cx="7289074" cy="2740432"/>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vert="horz" wrap="square" lIns="91425" tIns="45700" rIns="91425" bIns="45700" rtlCol="0" anchor="t" anchorCtr="0">
            <a:noAutofit/>
          </a:bodyPr>
          <a:lstStyle/>
          <a:p>
            <a:pPr marL="342900" indent="-342900" algn="just">
              <a:spcBef>
                <a:spcPts val="0"/>
              </a:spcBef>
              <a:spcAft>
                <a:spcPts val="0"/>
              </a:spcAft>
              <a:buClr>
                <a:srgbClr val="7F7F7F"/>
              </a:buClr>
              <a:buSzPts val="3200"/>
              <a:buChar char="●"/>
            </a:pPr>
            <a:r>
              <a:rPr lang="ru-RU" sz="2800" dirty="0" err="1">
                <a:latin typeface="Times New Roman" panose="02020603050405020304" pitchFamily="18" charset="0"/>
                <a:cs typeface="Times New Roman" panose="02020603050405020304" pitchFamily="18" charset="0"/>
              </a:rPr>
              <a:t>белгілі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бір</a:t>
            </a:r>
            <a:r>
              <a:rPr lang="ru-RU" sz="2800" dirty="0">
                <a:latin typeface="Times New Roman" panose="02020603050405020304" pitchFamily="18" charset="0"/>
                <a:cs typeface="Times New Roman" panose="02020603050405020304" pitchFamily="18" charset="0"/>
              </a:rPr>
              <a:t> пациент </a:t>
            </a:r>
            <a:r>
              <a:rPr lang="ru-RU" sz="2800" dirty="0" err="1">
                <a:latin typeface="Times New Roman" panose="02020603050405020304" pitchFamily="18" charset="0"/>
                <a:cs typeface="Times New Roman" panose="02020603050405020304" pitchFamily="18" charset="0"/>
              </a:rPr>
              <a:t>үшін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оңтайлы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препаратты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іздеу</a:t>
            </a:r>
            <a:endParaRPr sz="2800" dirty="0">
              <a:latin typeface="Times New Roman" panose="02020603050405020304" pitchFamily="18" charset="0"/>
              <a:cs typeface="Times New Roman" panose="02020603050405020304" pitchFamily="18" charset="0"/>
            </a:endParaRPr>
          </a:p>
          <a:p>
            <a:pPr marL="342900" indent="-342900" algn="just">
              <a:spcBef>
                <a:spcPts val="640"/>
              </a:spcBef>
              <a:spcAft>
                <a:spcPts val="0"/>
              </a:spcAft>
              <a:buClr>
                <a:srgbClr val="7F7F7F"/>
              </a:buClr>
              <a:buSzPts val="3200"/>
              <a:buChar char="●"/>
            </a:pPr>
            <a:r>
              <a:rPr lang="ru-RU" sz="2800" dirty="0" err="1">
                <a:latin typeface="Times New Roman" panose="02020603050405020304" pitchFamily="18" charset="0"/>
                <a:cs typeface="Times New Roman" panose="02020603050405020304" pitchFamily="18" charset="0"/>
              </a:rPr>
              <a:t>оның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дозасын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анықтау</a:t>
            </a:r>
            <a:endParaRPr sz="2800" dirty="0">
              <a:latin typeface="Times New Roman" panose="02020603050405020304" pitchFamily="18" charset="0"/>
              <a:cs typeface="Times New Roman" panose="02020603050405020304" pitchFamily="18" charset="0"/>
            </a:endParaRPr>
          </a:p>
          <a:p>
            <a:pPr marL="342900" indent="-342900" algn="just">
              <a:spcBef>
                <a:spcPts val="640"/>
              </a:spcBef>
              <a:spcAft>
                <a:spcPts val="1600"/>
              </a:spcAft>
              <a:buClr>
                <a:srgbClr val="7F7F7F"/>
              </a:buClr>
              <a:buSzPts val="3200"/>
              <a:buChar char="●"/>
            </a:pPr>
            <a:r>
              <a:rPr lang="ru-RU" sz="2800" dirty="0" err="1">
                <a:latin typeface="Times New Roman" panose="02020603050405020304" pitchFamily="18" charset="0"/>
                <a:cs typeface="Times New Roman" panose="02020603050405020304" pitchFamily="18" charset="0"/>
              </a:rPr>
              <a:t>дәрілердің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механизмін</a:t>
            </a:r>
            <a:r>
              <a:rPr lang="ru-RU" sz="2800" dirty="0">
                <a:latin typeface="Times New Roman" panose="02020603050405020304" pitchFamily="18" charset="0"/>
                <a:cs typeface="Times New Roman" panose="02020603050405020304" pitchFamily="18" charset="0"/>
              </a:rPr>
              <a:t> де, </a:t>
            </a:r>
            <a:r>
              <a:rPr lang="ru-RU" sz="2800" dirty="0" err="1">
                <a:latin typeface="Times New Roman" panose="02020603050405020304" pitchFamily="18" charset="0"/>
                <a:cs typeface="Times New Roman" panose="02020603050405020304" pitchFamily="18" charset="0"/>
              </a:rPr>
              <a:t>олардың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метаболизміне</a:t>
            </a:r>
            <a:r>
              <a:rPr lang="ru-RU" sz="2800" dirty="0">
                <a:latin typeface="Times New Roman" panose="02020603050405020304" pitchFamily="18" charset="0"/>
                <a:cs typeface="Times New Roman" panose="02020603050405020304" pitchFamily="18" charset="0"/>
              </a:rPr>
              <a:t> де </a:t>
            </a:r>
            <a:r>
              <a:rPr lang="ru-RU" sz="2800" dirty="0" err="1">
                <a:latin typeface="Times New Roman" panose="02020603050405020304" pitchFamily="18" charset="0"/>
                <a:cs typeface="Times New Roman" panose="02020603050405020304" pitchFamily="18" charset="0"/>
              </a:rPr>
              <a:t>қатысатын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гендердің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жеке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жиынтығын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талдау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жанама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әсерлерді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оңтайландыру</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0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656409" y="992777"/>
            <a:ext cx="7827917" cy="2743683"/>
          </a:xfrm>
          <a:prstGeom prst="rect">
            <a:avLst/>
          </a:prstGeom>
        </p:spPr>
        <p:style>
          <a:lnRef idx="1">
            <a:schemeClr val="accent5"/>
          </a:lnRef>
          <a:fillRef idx="2">
            <a:schemeClr val="accent5"/>
          </a:fillRef>
          <a:effectRef idx="1">
            <a:schemeClr val="accent5"/>
          </a:effectRef>
          <a:fontRef idx="minor">
            <a:schemeClr val="dk1"/>
          </a:fontRef>
        </p:style>
        <p:txBody>
          <a:bodyPr spcFirstLastPara="1" vert="horz" wrap="square" lIns="91425" tIns="91425" rIns="91425" bIns="91425" rtlCol="0" anchor="b" anchorCtr="0">
            <a:noAutofit/>
          </a:bodyPr>
          <a:lstStyle/>
          <a:p>
            <a:pPr algn="just">
              <a:spcBef>
                <a:spcPts val="0"/>
              </a:spcBef>
            </a:pPr>
            <a:r>
              <a:rPr lang="ru-RU" sz="2000" dirty="0" err="1">
                <a:latin typeface="Times New Roman" panose="02020603050405020304" pitchFamily="18" charset="0"/>
                <a:cs typeface="Times New Roman" panose="02020603050405020304" pitchFamily="18" charset="0"/>
              </a:rPr>
              <a:t>Фармакогенетика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метаболизмін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тиімділігі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уыттылығын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гендердегі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аллельдік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өзгерістерге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дәрі-дәрмектерге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жауаптардағы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айырмашылықтарды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зерттейді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медициналық</a:t>
            </a:r>
            <a:r>
              <a:rPr lang="ru-RU" sz="2000" dirty="0">
                <a:latin typeface="Times New Roman" panose="02020603050405020304" pitchFamily="18" charset="0"/>
                <a:cs typeface="Times New Roman" panose="02020603050405020304" pitchFamily="18" charset="0"/>
              </a:rPr>
              <a:t> генетика мен </a:t>
            </a:r>
            <a:r>
              <a:rPr lang="ru-RU" sz="2000" dirty="0" err="1">
                <a:latin typeface="Times New Roman" panose="02020603050405020304" pitchFamily="18" charset="0"/>
                <a:cs typeface="Times New Roman" panose="02020603050405020304" pitchFamily="18" charset="0"/>
              </a:rPr>
              <a:t>клиникалық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фармакологияның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емдеудің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асқынуларын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түсінудің</a:t>
            </a:r>
            <a:r>
              <a:rPr lang="ru-RU" sz="20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практикалық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қажеттілігі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нәтижесінде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Клиникалық</a:t>
            </a:r>
            <a:r>
              <a:rPr lang="ru-RU" sz="2000" dirty="0">
                <a:latin typeface="Times New Roman" panose="02020603050405020304" pitchFamily="18" charset="0"/>
                <a:cs typeface="Times New Roman" panose="02020603050405020304" pitchFamily="18" charset="0"/>
              </a:rPr>
              <a:t> фармакология </a:t>
            </a:r>
            <a:r>
              <a:rPr lang="ru-RU" sz="2000" dirty="0" err="1">
                <a:latin typeface="Times New Roman" panose="02020603050405020304" pitchFamily="18" charset="0"/>
                <a:cs typeface="Times New Roman" panose="02020603050405020304" pitchFamily="18" charset="0"/>
              </a:rPr>
              <a:t>дәрі-дәрмектерге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патологиялық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бақылауды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жинақтады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медициналық</a:t>
            </a:r>
            <a:r>
              <a:rPr lang="ru-RU" sz="2000" dirty="0">
                <a:latin typeface="Times New Roman" panose="02020603050405020304" pitchFamily="18" charset="0"/>
                <a:cs typeface="Times New Roman" panose="02020603050405020304" pitchFamily="18" charset="0"/>
              </a:rPr>
              <a:t> генетика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болу </a:t>
            </a:r>
            <a:r>
              <a:rPr lang="ru-RU" sz="2000" dirty="0" err="1">
                <a:latin typeface="Times New Roman" panose="02020603050405020304" pitchFamily="18" charset="0"/>
                <a:cs typeface="Times New Roman" panose="02020603050405020304" pitchFamily="18" charset="0"/>
              </a:rPr>
              <a:t>механизмдерін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ашты</a:t>
            </a:r>
            <a:r>
              <a:rPr lang="ru-RU"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p>
            <a:pPr algn="just">
              <a:spcBef>
                <a:spcPts val="0"/>
              </a:spcBef>
            </a:pPr>
            <a:r>
              <a:rPr lang="ru-RU"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2176717" y="3736459"/>
            <a:ext cx="4787299" cy="2395936"/>
          </a:xfrm>
          <a:prstGeom prst="rect">
            <a:avLst/>
          </a:prstGeom>
        </p:spPr>
      </p:pic>
    </p:spTree>
    <p:extLst>
      <p:ext uri="{BB962C8B-B14F-4D97-AF65-F5344CB8AC3E}">
        <p14:creationId xmlns:p14="http://schemas.microsoft.com/office/powerpoint/2010/main" val="18762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989" y="1112245"/>
            <a:ext cx="4144192"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2400" dirty="0" err="1">
                <a:latin typeface="Times New Roman" panose="02020603050405020304" pitchFamily="18" charset="0"/>
                <a:cs typeface="Times New Roman" panose="02020603050405020304" pitchFamily="18" charset="0"/>
              </a:rPr>
              <a:t>Дәрігер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дозаланғанға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ұқсас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сезімталдығының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жоғарылауына</a:t>
            </a:r>
            <a:r>
              <a:rPr lang="ru-RU" sz="2400" dirty="0">
                <a:latin typeface="Times New Roman" panose="02020603050405020304" pitchFamily="18" charset="0"/>
                <a:cs typeface="Times New Roman" panose="02020603050405020304" pitchFamily="18" charset="0"/>
              </a:rPr>
              <a:t> тап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науқасқа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жынысына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келетін</a:t>
            </a:r>
            <a:r>
              <a:rPr lang="ru-RU" sz="2400" dirty="0">
                <a:latin typeface="Times New Roman" panose="02020603050405020304" pitchFamily="18" charset="0"/>
                <a:cs typeface="Times New Roman" panose="02020603050405020304" pitchFamily="18" charset="0"/>
              </a:rPr>
              <a:t> доза </a:t>
            </a:r>
            <a:r>
              <a:rPr lang="ru-RU" sz="2400" dirty="0" err="1">
                <a:latin typeface="Times New Roman" panose="02020603050405020304" pitchFamily="18" charset="0"/>
                <a:cs typeface="Times New Roman" panose="02020603050405020304" pitchFamily="18" charset="0"/>
              </a:rPr>
              <a:t>тағайындалады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қарамастан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науқастың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ішінара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төзімділігімен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механизмдеріне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асқынулардан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парадоксалды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реакциялары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етеді</a:t>
            </a:r>
            <a:r>
              <a:rPr lang="ru-RU" sz="2400" dirty="0">
                <a:latin typeface="Times New Roman" panose="02020603050405020304" pitchFamily="18" charset="0"/>
                <a:cs typeface="Times New Roman" panose="02020603050405020304" pitchFamily="18" charset="0"/>
              </a:rPr>
              <a:t>.</a:t>
            </a:r>
            <a:endParaRPr lang="ru-RU" sz="2400" dirty="0"/>
          </a:p>
        </p:txBody>
      </p:sp>
      <p:pic>
        <p:nvPicPr>
          <p:cNvPr id="3" name="Рисунок 2"/>
          <p:cNvPicPr>
            <a:picLocks noChangeAspect="1"/>
          </p:cNvPicPr>
          <p:nvPr/>
        </p:nvPicPr>
        <p:blipFill>
          <a:blip r:embed="rId2"/>
          <a:stretch>
            <a:fillRect/>
          </a:stretch>
        </p:blipFill>
        <p:spPr>
          <a:xfrm>
            <a:off x="5088391" y="1112244"/>
            <a:ext cx="3425327" cy="4381500"/>
          </a:xfrm>
          <a:prstGeom prst="rect">
            <a:avLst/>
          </a:prstGeom>
        </p:spPr>
      </p:pic>
    </p:spTree>
    <p:extLst>
      <p:ext uri="{BB962C8B-B14F-4D97-AF65-F5344CB8AC3E}">
        <p14:creationId xmlns:p14="http://schemas.microsoft.com/office/powerpoint/2010/main" val="13492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624942" y="666207"/>
            <a:ext cx="4839790" cy="5401314"/>
          </a:xfrm>
          <a:prstGeom prst="rect">
            <a:avLst/>
          </a:prstGeom>
        </p:spPr>
        <p:style>
          <a:lnRef idx="1">
            <a:schemeClr val="accent3"/>
          </a:lnRef>
          <a:fillRef idx="2">
            <a:schemeClr val="accent3"/>
          </a:fillRef>
          <a:effectRef idx="1">
            <a:schemeClr val="accent3"/>
          </a:effectRef>
          <a:fontRef idx="minor">
            <a:schemeClr val="dk1"/>
          </a:fontRef>
        </p:style>
        <p:txBody>
          <a:bodyPr spcFirstLastPara="1" vert="horz" wrap="square" lIns="91425" tIns="91425" rIns="91425" bIns="91425" rtlCol="0" anchor="b" anchorCtr="0">
            <a:noAutofit/>
          </a:bodyPr>
          <a:lstStyle/>
          <a:p>
            <a:pPr algn="just">
              <a:spcBef>
                <a:spcPts val="0"/>
              </a:spcBef>
            </a:pPr>
            <a:r>
              <a:rPr lang="ru-RU" sz="2400" dirty="0" err="1">
                <a:latin typeface="Times New Roman" panose="02020603050405020304" pitchFamily="18" charset="0"/>
                <a:cs typeface="Times New Roman" panose="02020603050405020304" pitchFamily="18" charset="0"/>
              </a:rPr>
              <a:t>Фармакогенетикалық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зерттеу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клиникалық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тәжірибеде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генетикалық</a:t>
            </a:r>
            <a:r>
              <a:rPr lang="ru-RU" sz="2400" dirty="0">
                <a:latin typeface="Times New Roman" panose="02020603050405020304" pitchFamily="18" charset="0"/>
                <a:cs typeface="Times New Roman" panose="02020603050405020304" pitchFamily="18" charset="0"/>
              </a:rPr>
              <a:t> паспорт </a:t>
            </a:r>
            <a:r>
              <a:rPr lang="ru-RU" sz="2400" dirty="0" err="1">
                <a:latin typeface="Times New Roman" panose="02020603050405020304" pitchFamily="18" charset="0"/>
                <a:cs typeface="Times New Roman" panose="02020603050405020304" pitchFamily="18" charset="0"/>
              </a:rPr>
              <a:t>мәселесін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еліміздегі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медициналық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орындары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студенттері</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тәжірибелік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дәрігерлер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фармакогенетика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негіздерін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оқытып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үйретсек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еліміздің</a:t>
            </a:r>
            <a:r>
              <a:rPr lang="ru-RU" sz="2400" dirty="0">
                <a:latin typeface="Times New Roman" panose="02020603050405020304" pitchFamily="18" charset="0"/>
                <a:cs typeface="Times New Roman" panose="02020603050405020304" pitchFamily="18" charset="0"/>
              </a:rPr>
              <a:t> медицина </a:t>
            </a:r>
            <a:r>
              <a:rPr lang="ru-RU" sz="2400" dirty="0" err="1">
                <a:latin typeface="Times New Roman" panose="02020603050405020304" pitchFamily="18" charset="0"/>
                <a:cs typeface="Times New Roman" panose="02020603050405020304" pitchFamily="18" charset="0"/>
              </a:rPr>
              <a:t>саласын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сатыға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жоғарылатпақпыз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Клиникалық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фармакогенетика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қолданбалы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фармакогенетикалық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тестілер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клиникалық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тәжірибеде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күнделікті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зерттеулер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генетикалық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паспортты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кеңінен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заңнамалық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керек</a:t>
            </a:r>
            <a:r>
              <a:rPr lang="ru-RU"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744991" y="666207"/>
            <a:ext cx="2693807" cy="5607109"/>
          </a:xfrm>
          <a:prstGeom prst="rect">
            <a:avLst/>
          </a:prstGeom>
        </p:spPr>
      </p:pic>
    </p:spTree>
    <p:extLst>
      <p:ext uri="{BB962C8B-B14F-4D97-AF65-F5344CB8AC3E}">
        <p14:creationId xmlns:p14="http://schemas.microsoft.com/office/powerpoint/2010/main" val="29182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69472" y="783771"/>
            <a:ext cx="3866606" cy="4950832"/>
          </a:xfrm>
          <a:prstGeom prst="rect">
            <a:avLst/>
          </a:prstGeom>
        </p:spPr>
        <p:style>
          <a:lnRef idx="1">
            <a:schemeClr val="accent1"/>
          </a:lnRef>
          <a:fillRef idx="2">
            <a:schemeClr val="accent1"/>
          </a:fillRef>
          <a:effectRef idx="1">
            <a:schemeClr val="accent1"/>
          </a:effectRef>
          <a:fontRef idx="minor">
            <a:schemeClr val="dk1"/>
          </a:fontRef>
        </p:style>
        <p:txBody>
          <a:bodyPr spcFirstLastPara="1" vert="horz" wrap="square" lIns="91425" tIns="91425" rIns="91425" bIns="91425" rtlCol="0" anchor="b" anchorCtr="0">
            <a:noAutofit/>
          </a:bodyPr>
          <a:lstStyle/>
          <a:p>
            <a:pPr algn="just">
              <a:spcBef>
                <a:spcPts val="0"/>
              </a:spcBef>
            </a:pPr>
            <a:r>
              <a:rPr lang="ru-RU" sz="2400" dirty="0" err="1">
                <a:latin typeface="Times New Roman" panose="02020603050405020304" pitchFamily="18" charset="0"/>
                <a:cs typeface="Times New Roman" panose="02020603050405020304" pitchFamily="18" charset="0"/>
              </a:rPr>
              <a:t>Дәрігер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дозаланғанға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ұқсас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сезімталдығының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жоғарылауына</a:t>
            </a:r>
            <a:r>
              <a:rPr lang="ru-RU" sz="2400" dirty="0">
                <a:latin typeface="Times New Roman" panose="02020603050405020304" pitchFamily="18" charset="0"/>
                <a:cs typeface="Times New Roman" panose="02020603050405020304" pitchFamily="18" charset="0"/>
              </a:rPr>
              <a:t> тап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науқасқа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жынысына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келетін</a:t>
            </a:r>
            <a:r>
              <a:rPr lang="ru-RU" sz="2400" dirty="0">
                <a:latin typeface="Times New Roman" panose="02020603050405020304" pitchFamily="18" charset="0"/>
                <a:cs typeface="Times New Roman" panose="02020603050405020304" pitchFamily="18" charset="0"/>
              </a:rPr>
              <a:t> доза </a:t>
            </a:r>
            <a:r>
              <a:rPr lang="ru-RU" sz="2400" dirty="0" err="1">
                <a:latin typeface="Times New Roman" panose="02020603050405020304" pitchFamily="18" charset="0"/>
                <a:cs typeface="Times New Roman" panose="02020603050405020304" pitchFamily="18" charset="0"/>
              </a:rPr>
              <a:t>тағайындалады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қарамастан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науқастың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ішінара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төзімділігімен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механизмдеріне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асқынулардан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дәрі-дәрмектің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парадоксалды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реакцияларымен</a:t>
            </a:r>
            <a:r>
              <a:rPr lang="ru-RU"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pic>
        <p:nvPicPr>
          <p:cNvPr id="126" name="Google Shape;126;p23"/>
          <p:cNvPicPr preferRelativeResize="0"/>
          <p:nvPr/>
        </p:nvPicPr>
        <p:blipFill>
          <a:blip r:embed="rId3">
            <a:alphaModFix/>
          </a:blip>
          <a:stretch>
            <a:fillRect/>
          </a:stretch>
        </p:blipFill>
        <p:spPr>
          <a:xfrm>
            <a:off x="4668714" y="1152743"/>
            <a:ext cx="3815612" cy="3928708"/>
          </a:xfrm>
          <a:prstGeom prst="rect">
            <a:avLst/>
          </a:prstGeom>
          <a:noFill/>
          <a:ln>
            <a:noFill/>
          </a:ln>
        </p:spPr>
      </p:pic>
    </p:spTree>
    <p:extLst>
      <p:ext uri="{BB962C8B-B14F-4D97-AF65-F5344CB8AC3E}">
        <p14:creationId xmlns:p14="http://schemas.microsoft.com/office/powerpoint/2010/main" val="76327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626" y="597270"/>
            <a:ext cx="4761412" cy="80945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000" dirty="0" err="1">
                <a:latin typeface="Times New Roman" panose="02020603050405020304" pitchFamily="18" charset="0"/>
                <a:cs typeface="Times New Roman" panose="02020603050405020304" pitchFamily="18" charset="0"/>
              </a:rPr>
              <a:t>Дәрілерге</a:t>
            </a:r>
            <a:r>
              <a:rPr lang="ru-RU" sz="2000"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жиі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кездесетін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фармакогенетикалық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реакцияларға</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эритроциттердің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біткен</a:t>
            </a:r>
            <a:r>
              <a:rPr lang="ru-RU" sz="2000" dirty="0">
                <a:latin typeface="Times New Roman" panose="02020603050405020304" pitchFamily="18" charset="0"/>
                <a:cs typeface="Times New Roman" panose="02020603050405020304" pitchFamily="18" charset="0"/>
              </a:rPr>
              <a:t> глюкоза-6-фосфат-дегидрогеназасы (Г-6-ФД) </a:t>
            </a:r>
            <a:r>
              <a:rPr lang="ru-RU" sz="2000" dirty="0" err="1">
                <a:latin typeface="Times New Roman" panose="02020603050405020304" pitchFamily="18" charset="0"/>
                <a:cs typeface="Times New Roman" panose="02020603050405020304" pitchFamily="18" charset="0"/>
              </a:rPr>
              <a:t>жеткіліксіздігі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адамдарда</a:t>
            </a:r>
            <a:r>
              <a:rPr lang="ru-RU" sz="2000" dirty="0">
                <a:latin typeface="Times New Roman" panose="02020603050405020304" pitchFamily="18" charset="0"/>
                <a:cs typeface="Times New Roman" panose="02020603050405020304" pitchFamily="18" charset="0"/>
              </a:rPr>
              <a:t> Гемолиз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синтезі</a:t>
            </a:r>
            <a:r>
              <a:rPr lang="ru-RU" sz="2000" dirty="0">
                <a:latin typeface="Times New Roman" panose="02020603050405020304" pitchFamily="18" charset="0"/>
                <a:cs typeface="Times New Roman" panose="02020603050405020304" pitchFamily="18" charset="0"/>
              </a:rPr>
              <a:t> х </a:t>
            </a:r>
            <a:r>
              <a:rPr lang="ru-RU" sz="2000" dirty="0" err="1">
                <a:latin typeface="Times New Roman" panose="02020603050405020304" pitchFamily="18" charset="0"/>
                <a:cs typeface="Times New Roman" panose="02020603050405020304" pitchFamily="18" charset="0"/>
              </a:rPr>
              <a:t>хромосомасымен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бақыланады</a:t>
            </a:r>
            <a:r>
              <a:rPr lang="ru-RU" sz="2000" dirty="0">
                <a:latin typeface="Times New Roman" panose="02020603050405020304" pitchFamily="18" charset="0"/>
                <a:cs typeface="Times New Roman" panose="02020603050405020304" pitchFamily="18" charset="0"/>
              </a:rPr>
              <a:t>. Г-6-ФД </a:t>
            </a:r>
            <a:r>
              <a:rPr lang="ru-RU" sz="2000" dirty="0" err="1">
                <a:latin typeface="Times New Roman" panose="02020603050405020304" pitchFamily="18" charset="0"/>
                <a:cs typeface="Times New Roman" panose="02020603050405020304" pitchFamily="18" charset="0"/>
              </a:rPr>
              <a:t>жеткіліксіздігінде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гемолизді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тотықтырғыштардың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қасиеттерін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көптеген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дәрілік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өнеркәсіптік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нитрофуран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туындылары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фурадонин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фуразолидон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т. б.), </a:t>
            </a:r>
            <a:r>
              <a:rPr lang="ru-RU" sz="2000" dirty="0" err="1">
                <a:latin typeface="Times New Roman" panose="02020603050405020304" pitchFamily="18" charset="0"/>
                <a:cs typeface="Times New Roman" panose="02020603050405020304" pitchFamily="18" charset="0"/>
              </a:rPr>
              <a:t>сульфаниламидтер</a:t>
            </a:r>
            <a:r>
              <a:rPr lang="ru-RU" sz="2000" dirty="0">
                <a:latin typeface="Times New Roman" panose="02020603050405020304" pitchFamily="18" charset="0"/>
                <a:cs typeface="Times New Roman" panose="02020603050405020304" pitchFamily="18" charset="0"/>
              </a:rPr>
              <a:t> (стрептоцид, </a:t>
            </a:r>
            <a:r>
              <a:rPr lang="ru-RU" sz="2000" dirty="0" err="1">
                <a:latin typeface="Times New Roman" panose="02020603050405020304" pitchFamily="18" charset="0"/>
                <a:cs typeface="Times New Roman" panose="02020603050405020304" pitchFamily="18" charset="0"/>
              </a:rPr>
              <a:t>сульфапиридазин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т. б.), </a:t>
            </a:r>
            <a:r>
              <a:rPr lang="ru-RU" sz="2000" dirty="0" err="1">
                <a:latin typeface="Times New Roman" panose="02020603050405020304" pitchFamily="18" charset="0"/>
                <a:cs typeface="Times New Roman" panose="02020603050405020304" pitchFamily="18" charset="0"/>
              </a:rPr>
              <a:t>диафенилсульфон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сульфондар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хинин, </a:t>
            </a:r>
            <a:r>
              <a:rPr lang="ru-RU" sz="2000" dirty="0" err="1">
                <a:latin typeface="Times New Roman" panose="02020603050405020304" pitchFamily="18" charset="0"/>
                <a:cs typeface="Times New Roman" panose="02020603050405020304" pitchFamily="18" charset="0"/>
              </a:rPr>
              <a:t>хинидин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примахин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толуидин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көк</a:t>
            </a:r>
            <a:r>
              <a:rPr lang="ru-RU" sz="2000" dirty="0">
                <a:latin typeface="Times New Roman" panose="02020603050405020304" pitchFamily="18" charset="0"/>
                <a:cs typeface="Times New Roman" panose="02020603050405020304" pitchFamily="18" charset="0"/>
              </a:rPr>
              <a:t>, тринитротолуол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т. б.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факторларда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жұқпалы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ауруларда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гемолизді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потенциалды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гемолитикалық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a:t>
            </a:r>
            <a:r>
              <a:rPr lang="ru-RU" sz="2000" dirty="0">
                <a:latin typeface="Times New Roman" panose="02020603050405020304" pitchFamily="18" charset="0"/>
                <a:cs typeface="Times New Roman" panose="02020603050405020304" pitchFamily="18" charset="0"/>
              </a:rPr>
              <a:t> (фенацетин, </a:t>
            </a:r>
            <a:r>
              <a:rPr lang="ru-RU" sz="2000" dirty="0" err="1">
                <a:latin typeface="Times New Roman" panose="02020603050405020304" pitchFamily="18" charset="0"/>
                <a:cs typeface="Times New Roman" panose="02020603050405020304" pitchFamily="18" charset="0"/>
              </a:rPr>
              <a:t>ацетилсалицил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қышқылы</a:t>
            </a:r>
            <a:r>
              <a:rPr lang="ru-RU" sz="2000" dirty="0">
                <a:latin typeface="Times New Roman" panose="02020603050405020304" pitchFamily="18" charset="0"/>
                <a:cs typeface="Times New Roman" panose="02020603050405020304" pitchFamily="18" charset="0"/>
              </a:rPr>
              <a:t>, левомицетин, </a:t>
            </a:r>
            <a:r>
              <a:rPr lang="ru-RU" sz="2000" dirty="0" err="1">
                <a:latin typeface="Times New Roman" panose="02020603050405020304" pitchFamily="18" charset="0"/>
                <a:cs typeface="Times New Roman" panose="02020603050405020304" pitchFamily="18" charset="0"/>
              </a:rPr>
              <a:t>нитриттер</a:t>
            </a:r>
            <a:r>
              <a:rPr lang="ru-RU" sz="2000" dirty="0">
                <a:latin typeface="Times New Roman" panose="02020603050405020304" pitchFamily="18" charset="0"/>
                <a:cs typeface="Times New Roman" panose="02020603050405020304" pitchFamily="18" charset="0"/>
              </a:rPr>
              <a:t>, метилен </a:t>
            </a:r>
            <a:r>
              <a:rPr lang="ru-RU" sz="2000" dirty="0" err="1">
                <a:latin typeface="Times New Roman" panose="02020603050405020304" pitchFamily="18" charset="0"/>
                <a:cs typeface="Times New Roman" panose="02020603050405020304" pitchFamily="18" charset="0"/>
              </a:rPr>
              <a:t>көк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аскорбин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қышқылы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хингамин</a:t>
            </a:r>
            <a:r>
              <a:rPr lang="ru-RU" sz="2000" dirty="0">
                <a:latin typeface="Times New Roman" panose="02020603050405020304" pitchFamily="18" charset="0"/>
                <a:cs typeface="Times New Roman" panose="02020603050405020304" pitchFamily="18" charset="0"/>
              </a:rPr>
              <a:t>, акрихин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т.б</a:t>
            </a:r>
            <a:r>
              <a:rPr lang="ru-RU" sz="2000" dirty="0">
                <a:latin typeface="Times New Roman" panose="02020603050405020304" pitchFamily="18" charset="0"/>
                <a:cs typeface="Times New Roman" panose="02020603050405020304" pitchFamily="18" charset="0"/>
              </a:rPr>
              <a:t>.) бар.</a:t>
            </a:r>
          </a:p>
        </p:txBody>
      </p:sp>
      <p:pic>
        <p:nvPicPr>
          <p:cNvPr id="3" name="Рисунок 2"/>
          <p:cNvPicPr>
            <a:picLocks noChangeAspect="1"/>
          </p:cNvPicPr>
          <p:nvPr/>
        </p:nvPicPr>
        <p:blipFill>
          <a:blip r:embed="rId2"/>
          <a:stretch>
            <a:fillRect/>
          </a:stretch>
        </p:blipFill>
        <p:spPr>
          <a:xfrm>
            <a:off x="5457008" y="1705946"/>
            <a:ext cx="3067934" cy="3128399"/>
          </a:xfrm>
          <a:prstGeom prst="rect">
            <a:avLst/>
          </a:prstGeom>
        </p:spPr>
      </p:pic>
    </p:spTree>
    <p:extLst>
      <p:ext uri="{BB962C8B-B14F-4D97-AF65-F5344CB8AC3E}">
        <p14:creationId xmlns:p14="http://schemas.microsoft.com/office/powerpoint/2010/main" val="170213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7031" y="1007576"/>
            <a:ext cx="4349932" cy="59400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қауіптілігі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гемолитикалық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дағдарыстардың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концентрацияда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жиналуына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ықпал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бауыр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бүйрек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зақымдануымен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функциясының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төмендеуімен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Эритроциттердің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сезімталдығы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диабеттік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ацидозда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электролит </a:t>
            </a:r>
            <a:r>
              <a:rPr lang="ru-RU" sz="2000" dirty="0" err="1">
                <a:latin typeface="Times New Roman" panose="02020603050405020304" pitchFamily="18" charset="0"/>
                <a:cs typeface="Times New Roman" panose="02020603050405020304" pitchFamily="18" charset="0"/>
              </a:rPr>
              <a:t>балансының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бұзылуларында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жоғарылайды</a:t>
            </a:r>
            <a:r>
              <a:rPr lang="ru-RU" sz="2000" dirty="0">
                <a:latin typeface="Times New Roman" panose="02020603050405020304" pitchFamily="18" charset="0"/>
                <a:cs typeface="Times New Roman" panose="02020603050405020304" pitchFamily="18" charset="0"/>
              </a:rPr>
              <a:t>. Гемолиз </a:t>
            </a:r>
            <a:r>
              <a:rPr lang="ru-RU" sz="2000" dirty="0" err="1">
                <a:latin typeface="Times New Roman" panose="02020603050405020304" pitchFamily="18" charset="0"/>
                <a:cs typeface="Times New Roman" panose="02020603050405020304" pitchFamily="18" charset="0"/>
              </a:rPr>
              <a:t>дәрежесі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дозаға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гемолитикалық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ауызша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теріге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тигенде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булармен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нафталин </a:t>
            </a:r>
            <a:r>
              <a:rPr lang="ru-RU" sz="2000" dirty="0" err="1">
                <a:latin typeface="Times New Roman" panose="02020603050405020304" pitchFamily="18" charset="0"/>
                <a:cs typeface="Times New Roman" panose="02020603050405020304" pitchFamily="18" charset="0"/>
              </a:rPr>
              <a:t>буы</a:t>
            </a:r>
            <a:r>
              <a:rPr lang="ru-RU" sz="20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945119" y="1205756"/>
            <a:ext cx="2640636" cy="4312618"/>
          </a:xfrm>
          <a:prstGeom prst="rect">
            <a:avLst/>
          </a:prstGeom>
        </p:spPr>
      </p:pic>
    </p:spTree>
    <p:extLst>
      <p:ext uri="{BB962C8B-B14F-4D97-AF65-F5344CB8AC3E}">
        <p14:creationId xmlns:p14="http://schemas.microsoft.com/office/powerpoint/2010/main" val="348690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1111" b="3889"/>
          <a:stretch/>
        </p:blipFill>
        <p:spPr>
          <a:xfrm>
            <a:off x="578032" y="770709"/>
            <a:ext cx="7896497" cy="5447212"/>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611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4316" y="524386"/>
            <a:ext cx="478207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kk-KZ" sz="5400" b="1" cap="none" spc="0" dirty="0">
                <a:ln/>
                <a:solidFill>
                  <a:schemeClr val="accent4"/>
                </a:solidFill>
                <a:effectLst/>
              </a:rPr>
              <a:t>ІІІ. Қорытынды</a:t>
            </a:r>
            <a:endParaRPr lang="ru-RU" sz="5400" b="1" cap="none" spc="0" dirty="0">
              <a:ln/>
              <a:solidFill>
                <a:schemeClr val="accent4"/>
              </a:solidFill>
              <a:effectLst/>
            </a:endParaRPr>
          </a:p>
        </p:txBody>
      </p:sp>
      <p:sp>
        <p:nvSpPr>
          <p:cNvPr id="3" name="Прямоугольник 2"/>
          <p:cNvSpPr/>
          <p:nvPr/>
        </p:nvSpPr>
        <p:spPr>
          <a:xfrm>
            <a:off x="251520" y="1628341"/>
            <a:ext cx="8892480" cy="5324535"/>
          </a:xfrm>
          <a:prstGeom prst="rect">
            <a:avLst/>
          </a:prstGeom>
        </p:spPr>
        <p:txBody>
          <a:bodyPr wrap="square">
            <a:spAutoFit/>
          </a:bodyPr>
          <a:lstStyle/>
          <a:p>
            <a:pPr marL="342900" indent="-342900" algn="just">
              <a:buFont typeface="Wingdings" panose="05000000000000000000" pitchFamily="2" charset="2"/>
              <a:buChar char="q"/>
            </a:pPr>
            <a:r>
              <a:rPr lang="ru-RU" sz="2000" b="1" dirty="0">
                <a:solidFill>
                  <a:srgbClr val="202122"/>
                </a:solidFill>
                <a:latin typeface="Times New Roman" panose="02020603050405020304" pitchFamily="18" charset="0"/>
                <a:cs typeface="Times New Roman" panose="02020603050405020304" pitchFamily="18" charset="0"/>
              </a:rPr>
              <a:t>Фармакогенетика-</a:t>
            </a:r>
            <a:r>
              <a:rPr lang="ru-RU" sz="2000" dirty="0">
                <a:solidFill>
                  <a:srgbClr val="202122"/>
                </a:solidFill>
                <a:latin typeface="Times New Roman" panose="02020603050405020304" pitchFamily="18" charset="0"/>
                <a:cs typeface="Times New Roman" panose="02020603050405020304" pitchFamily="18" charset="0"/>
              </a:rPr>
              <a:t> адам ағзасының дәрі-дәрмек әсерлеріне қарсы тұқым қуалайтын реакцияларын зерттейді. Адамдардың кез- келген фармакогенетикалық реакциялары адам попуяциясында қазіргі кезде қолданылатын фармакологиялық заттарды қолданғанға дейін эволюция процесінде қалыптасқан кең көлемді генетикалық полиморфизмі негізінде дамиды. Қолданылатын дәрі-дәрмектердің тиімділігі мен қосымша әсерлері әртүрлі топтарда және ағзаларда түрліше болатындығы дәрігерлік практикадан белгілі. Ағзаға дәрі-дәрмектердің стандартты дозасын енгізгеннен кейін оның қандағы концентрациясы бір адамдарда оптиумнан (тиімді доза) төмен болса, яғни әсер етпесе, екінші біреулерде улау деңгейіне жетер еді. Дәрі- дәрмектердің ағзадағы тағдыры оның биотрансформациялануына немесе оның сіңірілуіне, таралу (мүшелерге, ұлпаларға, жаушаларға, оганнелаларға), рецепторлармен өзара әректтесу, метаболизм және ағзадан шығарылу құбылысына байланысты. Осы фармакокинетикалық құбылыстардың әрбір кезеңдері генетикалық тұрғыдан бақылауда болатыны, яғни арнайы емес ферменттердің қатысуымен жүретіні сөзсіз.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922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6196" y="2023249"/>
            <a:ext cx="7118882" cy="1938992"/>
          </a:xfrm>
          <a:prstGeom prst="rect">
            <a:avLst/>
          </a:prstGeom>
          <a:ln w="28575">
            <a:solidFill>
              <a:srgbClr val="C00000"/>
            </a:solidFill>
          </a:ln>
        </p:spPr>
        <p:txBody>
          <a:bodyPr wrap="square">
            <a:spAutoFit/>
          </a:bodyPr>
          <a:lstStyle/>
          <a:p>
            <a:pPr marL="342900" lvl="0" indent="-342900">
              <a:buAutoNum type="arabicPeriod"/>
            </a:pPr>
            <a:r>
              <a:rPr lang="ru-RU" sz="2400" b="1" dirty="0">
                <a:latin typeface="Times New Roman" panose="02020603050405020304" pitchFamily="18" charset="0"/>
                <a:cs typeface="Times New Roman" panose="02020603050405020304" pitchFamily="18" charset="0"/>
              </a:rPr>
              <a:t>Д.А. Харкевич Фармакология</a:t>
            </a:r>
          </a:p>
          <a:p>
            <a:pPr marL="342900" indent="-342900">
              <a:buFontTx/>
              <a:buAutoNum type="arabicPeriod"/>
            </a:pPr>
            <a:r>
              <a:rPr lang="kk-KZ" sz="2400" b="1" dirty="0">
                <a:latin typeface="Times New Roman" panose="02020603050405020304" pitchFamily="18" charset="0"/>
                <a:cs typeface="Times New Roman" panose="02020603050405020304" pitchFamily="18" charset="0"/>
              </a:rPr>
              <a:t>М.Д.Машовский Лекарственный средства Москва 2007</a:t>
            </a:r>
            <a:endParaRPr lang="ru-RU" sz="2400" b="1" dirty="0">
              <a:latin typeface="Times New Roman" panose="02020603050405020304" pitchFamily="18" charset="0"/>
              <a:cs typeface="Times New Roman" panose="02020603050405020304" pitchFamily="18" charset="0"/>
            </a:endParaRPr>
          </a:p>
          <a:p>
            <a:pPr marL="342900" lvl="0" indent="-342900">
              <a:buAutoNum type="arabicPeriod"/>
            </a:pPr>
            <a:r>
              <a:rPr lang="kk-KZ" sz="2400" b="1" dirty="0">
                <a:latin typeface="Times New Roman" panose="02020603050405020304" pitchFamily="18" charset="0"/>
                <a:cs typeface="Times New Roman" panose="02020603050405020304" pitchFamily="18" charset="0"/>
              </a:rPr>
              <a:t>Клиническая психофармакогенетика, Р. Ф. Насырова, Н. Г. Незнанова</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0043" y="733147"/>
            <a:ext cx="5969135" cy="646331"/>
          </a:xfrm>
          <a:prstGeom prst="rect">
            <a:avLst/>
          </a:prstGeom>
        </p:spPr>
        <p:txBody>
          <a:bodyPr wrap="none">
            <a:spAutoFit/>
          </a:bodyPr>
          <a:lstStyle/>
          <a:p>
            <a:r>
              <a:rPr lang="kk-KZ" sz="3600" b="1" dirty="0">
                <a:ln w="0"/>
                <a:latin typeface="Times New Roman" panose="02020603050405020304" pitchFamily="18" charset="0"/>
                <a:cs typeface="Times New Roman" panose="02020603050405020304" pitchFamily="18" charset="0"/>
              </a:rPr>
              <a:t>Пайдаланылған әдебиеттер</a:t>
            </a:r>
          </a:p>
        </p:txBody>
      </p:sp>
    </p:spTree>
    <p:extLst>
      <p:ext uri="{BB962C8B-B14F-4D97-AF65-F5344CB8AC3E}">
        <p14:creationId xmlns:p14="http://schemas.microsoft.com/office/powerpoint/2010/main" val="249688775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latin typeface="Times New Roman" pitchFamily="18" charset="0"/>
                <a:cs typeface="Times New Roman" pitchFamily="18" charset="0"/>
              </a:rPr>
              <a:t>КІРІСПЕ</a:t>
            </a:r>
          </a:p>
        </p:txBody>
      </p:sp>
      <p:sp>
        <p:nvSpPr>
          <p:cNvPr id="3" name="Содержимое 2"/>
          <p:cNvSpPr>
            <a:spLocks noGrp="1"/>
          </p:cNvSpPr>
          <p:nvPr>
            <p:ph idx="1"/>
          </p:nvPr>
        </p:nvSpPr>
        <p:spPr>
          <a:xfrm>
            <a:off x="0" y="1340768"/>
            <a:ext cx="5472608" cy="4896544"/>
          </a:xfrm>
        </p:spPr>
        <p:txBody>
          <a:bodyPr>
            <a:normAutofit fontScale="85000" lnSpcReduction="20000"/>
          </a:bodyPr>
          <a:lstStyle/>
          <a:p>
            <a:pPr algn="just">
              <a:buNone/>
            </a:pPr>
            <a:r>
              <a:rPr lang="ru-RU" dirty="0"/>
              <a:t>		</a:t>
            </a:r>
            <a:r>
              <a:rPr lang="kk-KZ" b="1" dirty="0">
                <a:latin typeface="Times New Roman" pitchFamily="18" charset="0"/>
                <a:cs typeface="Times New Roman" pitchFamily="18" charset="0"/>
              </a:rPr>
              <a:t> </a:t>
            </a:r>
            <a:r>
              <a:rPr lang="kk-KZ" sz="2600" b="1" dirty="0">
                <a:latin typeface="Times New Roman" pitchFamily="18" charset="0"/>
                <a:cs typeface="Times New Roman" pitchFamily="18" charset="0"/>
              </a:rPr>
              <a:t>Фармакогенетика</a:t>
            </a:r>
            <a:r>
              <a:rPr lang="kk-KZ" sz="2600" dirty="0">
                <a:latin typeface="Times New Roman" pitchFamily="18" charset="0"/>
                <a:cs typeface="Times New Roman" pitchFamily="18" charset="0"/>
              </a:rPr>
              <a:t> - бұл гендерде полиморфты нұсқалардың және/немесе мутациялардың болуына байланысты әртүрлі дәрі-дәрмектерді қолдануға жауап ретінде пациенттердің жеке айырмашылықтарын зерттейтін ғылым, олардың өнімдері сіңу, метаболизм, дәрі-дәрмектерді ағзадан шығару, сондай-ақ оларды қолданудың тиімділігі мен уыттылығы сияқты маңызды процестерді зерттейді. </a:t>
            </a:r>
            <a:r>
              <a:rPr lang="ru-RU" sz="2600" dirty="0" err="1">
                <a:latin typeface="Times New Roman" pitchFamily="18" charset="0"/>
                <a:cs typeface="Times New Roman" pitchFamily="18" charset="0"/>
              </a:rPr>
              <a:t>Бұл бағыт тәуелсіз ғылым ретінде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экологиялық медициналық </a:t>
            </a:r>
            <a:r>
              <a:rPr lang="ru-RU" sz="2600" dirty="0">
                <a:latin typeface="Times New Roman" pitchFamily="18" charset="0"/>
                <a:cs typeface="Times New Roman" pitchFamily="18" charset="0"/>
              </a:rPr>
              <a:t>генетика мен </a:t>
            </a:r>
            <a:r>
              <a:rPr lang="ru-RU" sz="2600" dirty="0" err="1">
                <a:latin typeface="Times New Roman" pitchFamily="18" charset="0"/>
                <a:cs typeface="Times New Roman" pitchFamily="18" charset="0"/>
              </a:rPr>
              <a:t>клиникалық фармакологияның қиылысында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әртүрлі аурулары</a:t>
            </a:r>
            <a:r>
              <a:rPr lang="ru-RU" sz="2600" dirty="0">
                <a:latin typeface="Times New Roman" pitchFamily="18" charset="0"/>
                <a:cs typeface="Times New Roman" pitchFamily="18" charset="0"/>
              </a:rPr>
              <a:t> бар </a:t>
            </a:r>
            <a:r>
              <a:rPr lang="ru-RU" sz="2600" dirty="0" err="1">
                <a:latin typeface="Times New Roman" pitchFamily="18" charset="0"/>
                <a:cs typeface="Times New Roman" pitchFamily="18" charset="0"/>
              </a:rPr>
              <a:t>науқастарды тиімді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және қауіпсіз емдеу</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қажеттілігі нәтижесінде пайда</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болды</a:t>
            </a:r>
            <a:r>
              <a:rPr lang="ru-RU" sz="2600" dirty="0">
                <a:latin typeface="Times New Roman" pitchFamily="18" charset="0"/>
                <a:cs typeface="Times New Roman" pitchFamily="18" charset="0"/>
              </a:rPr>
              <a:t>.</a:t>
            </a:r>
          </a:p>
        </p:txBody>
      </p:sp>
      <p:pic>
        <p:nvPicPr>
          <p:cNvPr id="1026" name="Picture 2" descr="https://pbs.twimg.com/media/EJ7kSgqUcAUUuMg.jpg"/>
          <p:cNvPicPr>
            <a:picLocks noChangeAspect="1" noChangeArrowheads="1"/>
          </p:cNvPicPr>
          <p:nvPr/>
        </p:nvPicPr>
        <p:blipFill>
          <a:blip r:embed="rId2" cstate="print"/>
          <a:srcRect/>
          <a:stretch>
            <a:fillRect/>
          </a:stretch>
        </p:blipFill>
        <p:spPr bwMode="auto">
          <a:xfrm rot="5400000">
            <a:off x="4969177" y="2167727"/>
            <a:ext cx="4534237" cy="3024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5256584" cy="4525963"/>
          </a:xfrm>
        </p:spPr>
        <p:txBody>
          <a:bodyPr>
            <a:normAutofit fontScale="85000" lnSpcReduction="10000"/>
          </a:bodyPr>
          <a:lstStyle/>
          <a:p>
            <a:pPr algn="just">
              <a:buNone/>
            </a:pPr>
            <a:r>
              <a:rPr lang="kk-KZ" dirty="0">
                <a:latin typeface="Times New Roman" pitchFamily="18" charset="0"/>
                <a:cs typeface="Times New Roman" pitchFamily="18" charset="0"/>
              </a:rPr>
              <a:t>		Фармакогенетика терминімен қатар қазір </a:t>
            </a:r>
            <a:r>
              <a:rPr lang="kk-KZ" b="1" dirty="0">
                <a:latin typeface="Times New Roman" pitchFamily="18" charset="0"/>
                <a:cs typeface="Times New Roman" pitchFamily="18" charset="0"/>
              </a:rPr>
              <a:t>фармакогеномика</a:t>
            </a:r>
            <a:r>
              <a:rPr lang="kk-KZ" dirty="0">
                <a:latin typeface="Times New Roman" pitchFamily="18" charset="0"/>
                <a:cs typeface="Times New Roman" pitchFamily="18" charset="0"/>
              </a:rPr>
              <a:t> термині жиі қолданылады. Ғылымның бұл салалары бірдей нәрсені зерттейді, бірақ фармакогеномика деректер ретінде адамның толық геномының тізбегін қолданады, ал фармакогенетика барлық мүмкін тізбектерді қолданады.</a:t>
            </a:r>
            <a:endParaRPr lang="ru-RU" dirty="0">
              <a:latin typeface="Times New Roman" pitchFamily="18" charset="0"/>
              <a:cs typeface="Times New Roman" pitchFamily="18" charset="0"/>
            </a:endParaRPr>
          </a:p>
          <a:p>
            <a:pPr>
              <a:buNone/>
            </a:pPr>
            <a:endParaRPr lang="kk-KZ" dirty="0"/>
          </a:p>
        </p:txBody>
      </p:sp>
      <p:pic>
        <p:nvPicPr>
          <p:cNvPr id="16386" name="Picture 2" descr="https://medobr.com/upload/iblock/980/242.jpeg"/>
          <p:cNvPicPr>
            <a:picLocks noChangeAspect="1" noChangeArrowheads="1"/>
          </p:cNvPicPr>
          <p:nvPr/>
        </p:nvPicPr>
        <p:blipFill>
          <a:blip r:embed="rId2" cstate="print"/>
          <a:srcRect/>
          <a:stretch>
            <a:fillRect/>
          </a:stretch>
        </p:blipFill>
        <p:spPr bwMode="auto">
          <a:xfrm>
            <a:off x="899592" y="4310336"/>
            <a:ext cx="4679382" cy="2547664"/>
          </a:xfrm>
          <a:prstGeom prst="rect">
            <a:avLst/>
          </a:prstGeom>
          <a:noFill/>
        </p:spPr>
      </p:pic>
      <p:sp>
        <p:nvSpPr>
          <p:cNvPr id="16388" name="AutoShape 4"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sp>
        <p:nvSpPr>
          <p:cNvPr id="16390" name="AutoShape 6"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sp>
        <p:nvSpPr>
          <p:cNvPr id="16392" name="AutoShape 8"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sp>
        <p:nvSpPr>
          <p:cNvPr id="16394" name="AutoShape 10"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sp>
        <p:nvSpPr>
          <p:cNvPr id="16396" name="AutoShape 12"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sp>
        <p:nvSpPr>
          <p:cNvPr id="16398" name="AutoShape 14" descr="https://s1.slide-share.ru/s_image/e5a40fdf97d829a0e1802a2919d5c22a/99324b0e-2a25-467a-8288-30519cfb7ba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pic>
        <p:nvPicPr>
          <p:cNvPr id="16400" name="Picture 16" descr="https://im0-tub-kz.yandex.net/i?id=9fdbf665504c95775c5b9a400e8b35ac-l&amp;n=13"/>
          <p:cNvPicPr>
            <a:picLocks noChangeAspect="1" noChangeArrowheads="1"/>
          </p:cNvPicPr>
          <p:nvPr/>
        </p:nvPicPr>
        <p:blipFill>
          <a:blip r:embed="rId3" cstate="print"/>
          <a:srcRect/>
          <a:stretch>
            <a:fillRect/>
          </a:stretch>
        </p:blipFill>
        <p:spPr bwMode="auto">
          <a:xfrm rot="5400000">
            <a:off x="3921183" y="1874953"/>
            <a:ext cx="6912767" cy="316286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80920" cy="3744416"/>
          </a:xfrm>
        </p:spPr>
        <p:txBody>
          <a:bodyPr>
            <a:normAutofit fontScale="77500" lnSpcReduction="20000"/>
          </a:bodyPr>
          <a:lstStyle/>
          <a:p>
            <a:pPr algn="just">
              <a:buNone/>
            </a:pPr>
            <a:r>
              <a:rPr lang="kk-KZ" b="1" dirty="0">
                <a:latin typeface="Times New Roman" pitchFamily="18" charset="0"/>
                <a:cs typeface="Times New Roman" pitchFamily="18" charset="0"/>
              </a:rPr>
              <a:t>Пәннің мақсаты: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дәрілік заттардың қасиеттерін анықтау;</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дәрілік заттардың фармакокинетикасы мен фармакодинамикасы процестерін ашу;</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фармакологиялық жауапта дәрілік заттың фармакокинетикасы мен фармакодинамикасына қатысты ақуыз өнімдері мен гендердің рөлін анықтау;</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фармакологиялық тест түсінігін және оған қойылатын талаптарды үйрету;</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дербес медицина ұғымын дамытуға ықпал ету.</a:t>
            </a:r>
            <a:endParaRPr lang="ru-RU" dirty="0">
              <a:latin typeface="Times New Roman" pitchFamily="18" charset="0"/>
              <a:cs typeface="Times New Roman" pitchFamily="18" charset="0"/>
            </a:endParaRPr>
          </a:p>
          <a:p>
            <a:pPr algn="just">
              <a:buNone/>
            </a:pPr>
            <a:endParaRPr lang="kk-KZ" dirty="0">
              <a:latin typeface="Times New Roman" pitchFamily="18" charset="0"/>
              <a:cs typeface="Times New Roman" pitchFamily="18" charset="0"/>
            </a:endParaRPr>
          </a:p>
        </p:txBody>
      </p:sp>
      <p:sp>
        <p:nvSpPr>
          <p:cNvPr id="17410" name="AutoShape 2" descr="https://alcoholismhls.ru/wp-content/uploads/2016/03/pharmacogenetics-diagnostic-laborator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k-KZ"/>
          </a:p>
        </p:txBody>
      </p:sp>
      <p:pic>
        <p:nvPicPr>
          <p:cNvPr id="17414" name="Picture 6" descr="https://im0-tub-kz.yandex.net/i?id=18d62529bcac2f75fb7f15e277b61163-l&amp;n=13"/>
          <p:cNvPicPr>
            <a:picLocks noChangeAspect="1" noChangeArrowheads="1"/>
          </p:cNvPicPr>
          <p:nvPr/>
        </p:nvPicPr>
        <p:blipFill>
          <a:blip r:embed="rId2" cstate="print"/>
          <a:srcRect/>
          <a:stretch>
            <a:fillRect/>
          </a:stretch>
        </p:blipFill>
        <p:spPr bwMode="auto">
          <a:xfrm>
            <a:off x="2627784" y="4265712"/>
            <a:ext cx="3886489" cy="2592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latin typeface="Times New Roman" pitchFamily="18" charset="0"/>
                <a:cs typeface="Times New Roman" pitchFamily="18" charset="0"/>
              </a:rPr>
              <a:t>Фармакогенетика пәні мен міндеттері</a:t>
            </a:r>
            <a:endParaRPr lang="kk-KZ" dirty="0">
              <a:latin typeface="Times New Roman" pitchFamily="18" charset="0"/>
              <a:cs typeface="Times New Roman" pitchFamily="18" charset="0"/>
            </a:endParaRPr>
          </a:p>
        </p:txBody>
      </p:sp>
      <p:sp>
        <p:nvSpPr>
          <p:cNvPr id="3" name="Содержимое 2"/>
          <p:cNvSpPr>
            <a:spLocks noGrp="1"/>
          </p:cNvSpPr>
          <p:nvPr>
            <p:ph idx="1"/>
          </p:nvPr>
        </p:nvSpPr>
        <p:spPr>
          <a:xfrm>
            <a:off x="457200" y="5157192"/>
            <a:ext cx="8229600" cy="1584176"/>
          </a:xfrm>
        </p:spPr>
        <p:txBody>
          <a:bodyPr>
            <a:normAutofit fontScale="70000" lnSpcReduction="20000"/>
          </a:bodyPr>
          <a:lstStyle/>
          <a:p>
            <a:pPr algn="just">
              <a:buNone/>
            </a:pPr>
            <a:r>
              <a:rPr lang="kk-KZ" dirty="0"/>
              <a:t>		</a:t>
            </a:r>
            <a:r>
              <a:rPr lang="kk-KZ" sz="2800" dirty="0">
                <a:latin typeface="Times New Roman" pitchFamily="18" charset="0"/>
                <a:cs typeface="Times New Roman" pitchFamily="18" charset="0"/>
              </a:rPr>
              <a:t>Күнделікті тәжірибе көрсеткендей, әртүрлі науқастарда бірдей дәрі-дәрмектердің тиімділігі мен төзімділігі бірдей емес. Салыстырмалы түрде жақында бұл айырмашылықтар көбінесе метаболизм, қабылдау, иммундық жауап және т. б. процестерін анықтайтын генетикалық факторлармен анықталатындығы анықталды.</a:t>
            </a:r>
            <a:endParaRPr lang="ru-RU" sz="2800" dirty="0">
              <a:latin typeface="Times New Roman" pitchFamily="18" charset="0"/>
              <a:cs typeface="Times New Roman" pitchFamily="18" charset="0"/>
            </a:endParaRPr>
          </a:p>
          <a:p>
            <a:pPr algn="just">
              <a:buNone/>
            </a:pPr>
            <a:endParaRPr lang="kk-KZ" sz="2800" dirty="0">
              <a:latin typeface="Times New Roman" pitchFamily="18" charset="0"/>
              <a:cs typeface="Times New Roman" pitchFamily="18" charset="0"/>
            </a:endParaRPr>
          </a:p>
        </p:txBody>
      </p:sp>
      <p:pic>
        <p:nvPicPr>
          <p:cNvPr id="20482" name="Picture 2" descr="https://thepresentation.ru/img/thumbs/b63a2eb0fa6fd882921ecdcacf103a55-800x.jpg"/>
          <p:cNvPicPr>
            <a:picLocks noChangeAspect="1" noChangeArrowheads="1"/>
          </p:cNvPicPr>
          <p:nvPr/>
        </p:nvPicPr>
        <p:blipFill>
          <a:blip r:embed="rId2" cstate="print"/>
          <a:srcRect l="10395" t="15120" r="13061" b="4241"/>
          <a:stretch>
            <a:fillRect/>
          </a:stretch>
        </p:blipFill>
        <p:spPr bwMode="auto">
          <a:xfrm>
            <a:off x="2339752" y="1484784"/>
            <a:ext cx="4464496" cy="35275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6592" y="3686513"/>
            <a:ext cx="8686800" cy="2880320"/>
          </a:xfrm>
        </p:spPr>
        <p:txBody>
          <a:bodyPr>
            <a:normAutofit fontScale="62500" lnSpcReduction="20000"/>
          </a:bodyPr>
          <a:lstStyle/>
          <a:p>
            <a:pPr algn="just">
              <a:buNone/>
            </a:pPr>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Клиникалық фармакогенетиканың міндеті сонымен қатар ағзаның дәрілік заттардың әсеріне ерекше реакциясын диагностикалау, алдын-алу және түзету әдістерін жасау болып табылады.</a:t>
            </a:r>
            <a:endParaRPr lang="ru-RU" dirty="0">
              <a:latin typeface="Times New Roman" pitchFamily="18" charset="0"/>
              <a:cs typeface="Times New Roman" pitchFamily="18" charset="0"/>
            </a:endParaRPr>
          </a:p>
          <a:p>
            <a:pPr algn="just">
              <a:buNone/>
            </a:pPr>
            <a:r>
              <a:rPr lang="kk-KZ" dirty="0">
                <a:latin typeface="Times New Roman" pitchFamily="18" charset="0"/>
                <a:cs typeface="Times New Roman" pitchFamily="18" charset="0"/>
              </a:rPr>
              <a:t>		Дәрі-дәрмектерге ерекше реакцияларды анықтайтын тұқым қуалайтын факторлар негізінен биохимиялық болып табылады. Көбінесе бұл препараттардың биотрансформациясын катализдейтін ферменттердің жеткіліксіздігі. Дәрілік заттарға атиптік реакциялар тұқым қуалайтын зат алмасу бұзылыстарында да байқалуы мүмкін.</a:t>
            </a:r>
            <a:endParaRPr lang="ru-RU" dirty="0">
              <a:latin typeface="Times New Roman" pitchFamily="18" charset="0"/>
              <a:cs typeface="Times New Roman" pitchFamily="18" charset="0"/>
            </a:endParaRPr>
          </a:p>
          <a:p>
            <a:endParaRPr lang="kk-KZ" dirty="0"/>
          </a:p>
        </p:txBody>
      </p:sp>
      <p:sp>
        <p:nvSpPr>
          <p:cNvPr id="4" name="Прямоугольник 3"/>
          <p:cNvSpPr/>
          <p:nvPr/>
        </p:nvSpPr>
        <p:spPr>
          <a:xfrm>
            <a:off x="611560" y="836712"/>
            <a:ext cx="3888432" cy="2246769"/>
          </a:xfrm>
          <a:prstGeom prst="rect">
            <a:avLst/>
          </a:prstGeom>
          <a:ln>
            <a:solidFill>
              <a:schemeClr val="tx1"/>
            </a:solidFill>
          </a:ln>
        </p:spPr>
        <p:txBody>
          <a:bodyPr wrap="square">
            <a:spAutoFit/>
          </a:bodyPr>
          <a:lstStyle/>
          <a:p>
            <a:pPr algn="just"/>
            <a:r>
              <a:rPr lang="kk-KZ" dirty="0">
                <a:latin typeface="Times New Roman" pitchFamily="18" charset="0"/>
                <a:cs typeface="Times New Roman" pitchFamily="18" charset="0"/>
              </a:rPr>
              <a:t>	</a:t>
            </a:r>
            <a:r>
              <a:rPr lang="kk-KZ" sz="2000" dirty="0">
                <a:latin typeface="Times New Roman" pitchFamily="18" charset="0"/>
                <a:cs typeface="Times New Roman" pitchFamily="18" charset="0"/>
              </a:rPr>
              <a:t>Адам ағзасының препараттарға сезімталдығының генетикалық негіздерін зерттеу фармакогенетика пәні болып табылады. «Фармакогенетика» терминін </a:t>
            </a:r>
            <a:r>
              <a:rPr lang="kk-KZ" sz="2000" b="1" dirty="0">
                <a:solidFill>
                  <a:srgbClr val="FF0000"/>
                </a:solidFill>
                <a:latin typeface="Times New Roman" pitchFamily="18" charset="0"/>
                <a:cs typeface="Times New Roman" pitchFamily="18" charset="0"/>
              </a:rPr>
              <a:t>Фогель 1959 жылы </a:t>
            </a:r>
            <a:r>
              <a:rPr lang="kk-KZ" sz="2000" dirty="0">
                <a:latin typeface="Times New Roman" pitchFamily="18" charset="0"/>
                <a:cs typeface="Times New Roman" pitchFamily="18" charset="0"/>
              </a:rPr>
              <a:t>ұсынған.</a:t>
            </a:r>
            <a:endParaRPr lang="kk-KZ" sz="2000" dirty="0"/>
          </a:p>
        </p:txBody>
      </p:sp>
      <p:pic>
        <p:nvPicPr>
          <p:cNvPr id="19458" name="Picture 2" descr="https://3.bp.blogspot.com/-7NabHpWAsdE/TeF8cD74NMI/AAAAAAAABQU/8SEhLAVXols/s1600/img121009%255B1%255D.jpg"/>
          <p:cNvPicPr>
            <a:picLocks noChangeAspect="1" noChangeArrowheads="1"/>
          </p:cNvPicPr>
          <p:nvPr/>
        </p:nvPicPr>
        <p:blipFill>
          <a:blip r:embed="rId2" cstate="print"/>
          <a:srcRect/>
          <a:stretch>
            <a:fillRect/>
          </a:stretch>
        </p:blipFill>
        <p:spPr bwMode="auto">
          <a:xfrm>
            <a:off x="5364088" y="291167"/>
            <a:ext cx="2376264" cy="33435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a:p>
        </p:txBody>
      </p:sp>
      <p:pic>
        <p:nvPicPr>
          <p:cNvPr id="4" name="Picture 4" descr="http://images.myshared.ru/5/334441/slide_3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21508" name="Picture 4" descr="https://www.seekpng.com/png/detail/340-3409908_what-is-pain-medication-capsule-dna-pathway-genomics.png"/>
          <p:cNvPicPr>
            <a:picLocks noChangeAspect="1" noChangeArrowheads="1"/>
          </p:cNvPicPr>
          <p:nvPr/>
        </p:nvPicPr>
        <p:blipFill>
          <a:blip r:embed="rId3" cstate="print"/>
          <a:srcRect/>
          <a:stretch>
            <a:fillRect/>
          </a:stretch>
        </p:blipFill>
        <p:spPr bwMode="auto">
          <a:xfrm>
            <a:off x="6977795" y="0"/>
            <a:ext cx="2166205" cy="22322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Алсер\Application Data\Desktop\DNA-Tablets-iStock-545591338.jpg"/>
          <p:cNvPicPr>
            <a:picLocks noChangeAspect="1" noChangeArrowheads="1"/>
          </p:cNvPicPr>
          <p:nvPr/>
        </p:nvPicPr>
        <p:blipFill>
          <a:blip r:embed="rId2" cstate="print"/>
          <a:srcRect/>
          <a:stretch>
            <a:fillRect/>
          </a:stretch>
        </p:blipFill>
        <p:spPr bwMode="auto">
          <a:xfrm rot="10800000" flipV="1">
            <a:off x="3923928" y="4395973"/>
            <a:ext cx="3240360" cy="2462027"/>
          </a:xfrm>
          <a:prstGeom prst="rect">
            <a:avLst/>
          </a:prstGeom>
          <a:noFill/>
        </p:spPr>
      </p:pic>
      <p:sp>
        <p:nvSpPr>
          <p:cNvPr id="3" name="Содержимое 2"/>
          <p:cNvSpPr>
            <a:spLocks noGrp="1"/>
          </p:cNvSpPr>
          <p:nvPr>
            <p:ph idx="1"/>
          </p:nvPr>
        </p:nvSpPr>
        <p:spPr>
          <a:xfrm>
            <a:off x="467544" y="404664"/>
            <a:ext cx="8229600" cy="4525963"/>
          </a:xfrm>
        </p:spPr>
        <p:txBody>
          <a:bodyPr>
            <a:normAutofit fontScale="70000" lnSpcReduction="20000"/>
          </a:bodyPr>
          <a:lstStyle/>
          <a:p>
            <a:pPr marL="0" algn="just">
              <a:buNone/>
            </a:pPr>
            <a:r>
              <a:rPr lang="kk-KZ" dirty="0">
                <a:latin typeface="Times New Roman" pitchFamily="18" charset="0"/>
                <a:cs typeface="Times New Roman" pitchFamily="18" charset="0"/>
              </a:rPr>
              <a:t>	Адам ағзасындағы дәрі-дәрмектердің биотрансформациясы белгілі бір ақуыздар болып табылатын белгілі бір ферменттердің әсерінен болады. Ферменттер белсенді орталықтар арқылы дәрілік заттармен байланысады және олардың химиялық өзгеру процестерін жеделдетеді. Дәрілік заттың биотрансформациясын бір фермент емес, тұтас топ жүзеге асыра алады, әсіресе организмдегі заттың химиялық түрленуі бірнеше сатыда өтетін жағдайларда. Әрбір фермент жоғары ерекшелікпен сипатталады. Ол тек химиялық процестің қатаң анықталған байланысын катализдейді. Көптеген дәрілік заттардың метаболизмі кезінде бірдей функционалды топтары бар өнімдер пайда болады (ОН, — Н2, — СООН, — Н), сондықтан олардың одан әрі өзгеруі бірдей ферменттермен қамтамасыз етіледі. Осылайша, бір фермент әртүрлі дәрі-дәрмектердің метаболизміне қатыса алады.</a:t>
            </a:r>
            <a:endParaRPr lang="ru-RU" dirty="0">
              <a:latin typeface="Times New Roman" pitchFamily="18" charset="0"/>
              <a:cs typeface="Times New Roman" pitchFamily="18" charset="0"/>
            </a:endParaRPr>
          </a:p>
          <a:p>
            <a:pPr>
              <a:buNone/>
            </a:pPr>
            <a:endParaRPr lang="kk-KZ" dirty="0"/>
          </a:p>
        </p:txBody>
      </p:sp>
      <p:pic>
        <p:nvPicPr>
          <p:cNvPr id="18433" name="Picture 1" descr="C:\Users\Алсер\Application Data\Desktop\01-41.jpg"/>
          <p:cNvPicPr>
            <a:picLocks noChangeAspect="1" noChangeArrowheads="1"/>
          </p:cNvPicPr>
          <p:nvPr/>
        </p:nvPicPr>
        <p:blipFill>
          <a:blip r:embed="rId3" cstate="print"/>
          <a:srcRect/>
          <a:stretch>
            <a:fillRect/>
          </a:stretch>
        </p:blipFill>
        <p:spPr bwMode="auto">
          <a:xfrm>
            <a:off x="5220072" y="4293096"/>
            <a:ext cx="3312368" cy="2299896"/>
          </a:xfrm>
          <a:prstGeom prst="rect">
            <a:avLst/>
          </a:prstGeom>
          <a:noFill/>
        </p:spPr>
      </p:pic>
      <p:sp>
        <p:nvSpPr>
          <p:cNvPr id="18436" name="Rectangle 4"/>
          <p:cNvSpPr>
            <a:spLocks noChangeArrowheads="1"/>
          </p:cNvSpPr>
          <p:nvPr/>
        </p:nvSpPr>
        <p:spPr bwMode="auto">
          <a:xfrm>
            <a:off x="251520" y="4509120"/>
            <a:ext cx="367240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Ферменттердің синтезі қатаң генетикалық БАҚЫЛАУДА. Тиісті гендердің мутациясымен ферментопатияның құрылымы мен қасиеттерінің тұқым қуалайтын бұзылыстары пайда болады. Ген мутациясының сипатына байланысты ферменттің синтез жылдамдығы өзгереді немесе атипті фермент синтезделеді.</a:t>
            </a:r>
            <a:endParaRPr kumimoji="0" lang="kk-KZ"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2180</Words>
  <Application>Microsoft Office PowerPoint</Application>
  <PresentationFormat>Экран (4:3)</PresentationFormat>
  <Paragraphs>135</Paragraphs>
  <Slides>29</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Times New Roman</vt:lpstr>
      <vt:lpstr>Wingdings</vt:lpstr>
      <vt:lpstr>Тема Office</vt:lpstr>
      <vt:lpstr>  Фармакогенетика пәні,  мақсаты,  міндеттері,  даму тарихы</vt:lpstr>
      <vt:lpstr>Жоспар</vt:lpstr>
      <vt:lpstr>КІРІСПЕ</vt:lpstr>
      <vt:lpstr>Презентация PowerPoint</vt:lpstr>
      <vt:lpstr>Презентация PowerPoint</vt:lpstr>
      <vt:lpstr>Фармакогенетика пәні мен міндеттері</vt:lpstr>
      <vt:lpstr>Презентация PowerPoint</vt:lpstr>
      <vt:lpstr>Презентация PowerPoint</vt:lpstr>
      <vt:lpstr>Презентация PowerPoint</vt:lpstr>
      <vt:lpstr>3. Фармаконетиканың даму кезеңдері</vt:lpstr>
      <vt:lpstr>Презентация PowerPoint</vt:lpstr>
      <vt:lpstr>Презентация PowerPoint</vt:lpstr>
      <vt:lpstr>Презентация PowerPoint</vt:lpstr>
      <vt:lpstr>Презентация PowerPoint</vt:lpstr>
      <vt:lpstr>1 кесте. Фармакогенетиканың даму кезеңдері</vt:lpstr>
      <vt:lpstr>Презентация PowerPoint</vt:lpstr>
      <vt:lpstr>Презентация PowerPoint</vt:lpstr>
      <vt:lpstr>Презентация PowerPoint</vt:lpstr>
      <vt:lpstr>Презентация PowerPoint</vt:lpstr>
      <vt:lpstr>Фармакогенетика үш негізгі мәселені шешуге арналған:</vt:lpstr>
      <vt:lpstr>Фармакогенетика дәрі-дәрмектің метаболизмін, тиімділігі мен уыттылығын анықтайтын гендердегі аллельдік өзгерістерге байланысты дәрі-дәрмектерге жауаптардағы жеке айырмашылықтарды зерттейді. Бұл бағыт экологиялық медициналық генетика мен клиникалық фармакологияның саласы ретінде дәрілік емдеудің асқынуларын түсінудің практикалық қажеттілігі нәтижесінде пайда болды. Клиникалық фармакология дәрі-дәрмектерге патологиялық реакцияларды бақылауды жинақтады, ал медициналық генетика олардың пайда болу механизмдерін ашты.   </vt:lpstr>
      <vt:lpstr>Презентация PowerPoint</vt:lpstr>
      <vt:lpstr>Фармакогенетикалық зерттеу әдістерін клиникалық тәжірибеде қолдану және генетикалық паспорт мәселесін жолға қою үшін еліміздегі медициналық жоғары оқу орындары студенттері мен тәжірибелік дәрігерлер арасында фармакогенетика негіздерін оқытып үйретсек, еліміздің медицина саласын бір сатыға жоғарылатпақпыз. Клиникалық фармакогенетика қолданбалы ғылым болуы, фармакогенетикалық тестілер клиникалық тәжірибеде күнделікті жасалатын зерттеулер болуы және генетикалық паспортты халық арасында кеңінен тарату үшін заңнамалық негіз керек.</vt:lpstr>
      <vt:lpstr>Дәрігер жеке адамның дозаланғанға ұқсас препаратқа сезімталдығының жоғарылауына тап болады, дегенмен науқасқа оның жасына және жынысына сәйкес келетін доза тағайындалады; дозаның жоғарылауына қарамастан, науқастың дәрі-дәрмекке ішінара немесе толық төзімділігімен; дәрі-дәрмектің әсер ету механизмдеріне байланысты болуы мүмкін асқынулардан тұратын дәрі-дәрмектің парадоксалды реакцияларымен.</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Зертханалық сабақ  Фармакогенетика пәні,  мақсаты,  міндеттері,  даму тарихы</dc:title>
  <dc:creator>Arailym Erzhan</dc:creator>
  <cp:lastModifiedBy>Пользователь</cp:lastModifiedBy>
  <cp:revision>25</cp:revision>
  <dcterms:created xsi:type="dcterms:W3CDTF">2020-09-23T11:12:29Z</dcterms:created>
  <dcterms:modified xsi:type="dcterms:W3CDTF">2024-09-16T09:13:55Z</dcterms:modified>
</cp:coreProperties>
</file>